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46"/>
  </p:notesMasterIdLst>
  <p:sldIdLst>
    <p:sldId id="396" r:id="rId5"/>
    <p:sldId id="545" r:id="rId6"/>
    <p:sldId id="408" r:id="rId7"/>
    <p:sldId id="520" r:id="rId8"/>
    <p:sldId id="542" r:id="rId9"/>
    <p:sldId id="397" r:id="rId10"/>
    <p:sldId id="402" r:id="rId11"/>
    <p:sldId id="400" r:id="rId12"/>
    <p:sldId id="405" r:id="rId13"/>
    <p:sldId id="543" r:id="rId14"/>
    <p:sldId id="544" r:id="rId15"/>
    <p:sldId id="274" r:id="rId16"/>
    <p:sldId id="406" r:id="rId17"/>
    <p:sldId id="273" r:id="rId18"/>
    <p:sldId id="407" r:id="rId19"/>
    <p:sldId id="266" r:id="rId20"/>
    <p:sldId id="267" r:id="rId21"/>
    <p:sldId id="546" r:id="rId22"/>
    <p:sldId id="533" r:id="rId23"/>
    <p:sldId id="541" r:id="rId24"/>
    <p:sldId id="540" r:id="rId25"/>
    <p:sldId id="384" r:id="rId26"/>
    <p:sldId id="409" r:id="rId27"/>
    <p:sldId id="410" r:id="rId28"/>
    <p:sldId id="411" r:id="rId29"/>
    <p:sldId id="539" r:id="rId30"/>
    <p:sldId id="538" r:id="rId31"/>
    <p:sldId id="504" r:id="rId32"/>
    <p:sldId id="490" r:id="rId33"/>
    <p:sldId id="514" r:id="rId34"/>
    <p:sldId id="512" r:id="rId35"/>
    <p:sldId id="513" r:id="rId36"/>
    <p:sldId id="519" r:id="rId37"/>
    <p:sldId id="507" r:id="rId38"/>
    <p:sldId id="516" r:id="rId39"/>
    <p:sldId id="517" r:id="rId40"/>
    <p:sldId id="502" r:id="rId41"/>
    <p:sldId id="518" r:id="rId42"/>
    <p:sldId id="505" r:id="rId43"/>
    <p:sldId id="506" r:id="rId44"/>
    <p:sldId id="271" r:id="rId4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plegate, Kyle" initials="AK" lastIdx="3" clrIdx="0">
    <p:extLst>
      <p:ext uri="{19B8F6BF-5375-455C-9EA6-DF929625EA0E}">
        <p15:presenceInfo xmlns:p15="http://schemas.microsoft.com/office/powerpoint/2012/main" userId="Applegate, Ky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18A98-E477-4692-B79B-FDD76BC2064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EDCCF8-A942-433B-A53C-4FDC4509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5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3388" y="708025"/>
            <a:ext cx="6299200" cy="35448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F49486D-9363-49E6-BF19-37CB170AE220}" type="slidenum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931774">
              <a:defRPr/>
            </a:pPr>
            <a:fld id="{9AF5E65E-ED59-4104-9A9A-477C1ACD5BE5}" type="datetime1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11/15/2022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222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/>
            <a:fld id="{53C52195-DFE6-43E1-91B4-1018E34DA4E8}" type="slidenum">
              <a:rPr lang="en-US">
                <a:solidFill>
                  <a:prstClr val="black"/>
                </a:solidFill>
                <a:latin typeface="Calibri"/>
              </a:rPr>
              <a:pPr defTabSz="931774"/>
              <a:t>24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8459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/>
            <a:fld id="{53C52195-DFE6-43E1-91B4-1018E34DA4E8}" type="slidenum">
              <a:rPr lang="en-US">
                <a:solidFill>
                  <a:prstClr val="black"/>
                </a:solidFill>
                <a:latin typeface="Calibri"/>
              </a:rPr>
              <a:pPr defTabSz="931774"/>
              <a:t>25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2125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73C204C1-13F6-4DEB-AF3C-CCBF1008093E}" type="slidenum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26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931774">
              <a:defRPr/>
            </a:pPr>
            <a:fld id="{5C4CCF22-220F-4B18-AA62-691E5BC96F38}" type="datetime1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11/15/2022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3444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3C52195-DFE6-43E1-91B4-1018E34DA4E8}" type="slidenum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27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592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3388" y="708025"/>
            <a:ext cx="6299200" cy="35448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49486D-9363-49E6-BF19-37CB170AE22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F5E65E-ED59-4104-9A9A-477C1ACD5BE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912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3388" y="708025"/>
            <a:ext cx="6299200" cy="35448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49486D-9363-49E6-BF19-37CB170AE22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F5E65E-ED59-4104-9A9A-477C1ACD5BE5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84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C204C1-13F6-4DEB-AF3C-CCBF1008093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C4CCF22-220F-4B18-AA62-691E5BC96F38}" type="datetime1">
              <a:rPr lang="en-US" smtClean="0"/>
              <a:t>11/15/2022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63C36F-C9E8-4E8E-A7DC-018996234D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B988564-5F93-45B7-B189-66F4CBE11589}" type="datetime1">
              <a:rPr lang="en-US" smtClean="0"/>
              <a:t>11/15/2022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3388" y="708025"/>
            <a:ext cx="6299200" cy="35448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F49486D-9363-49E6-BF19-37CB170AE220}" type="slidenum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18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931774">
              <a:defRPr/>
            </a:pPr>
            <a:fld id="{9AF5E65E-ED59-4104-9A9A-477C1ACD5BE5}" type="datetime1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11/15/2022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8634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/>
            <a:fld id="{53C52195-DFE6-43E1-91B4-1018E34DA4E8}" type="slidenum">
              <a:rPr lang="en-US">
                <a:solidFill>
                  <a:prstClr val="black"/>
                </a:solidFill>
                <a:latin typeface="Calibri"/>
              </a:rPr>
              <a:pPr defTabSz="931774"/>
              <a:t>19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530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/>
            <a:fld id="{53C52195-DFE6-43E1-91B4-1018E34DA4E8}" type="slidenum">
              <a:rPr lang="en-US">
                <a:solidFill>
                  <a:prstClr val="black"/>
                </a:solidFill>
                <a:latin typeface="Calibri"/>
              </a:rPr>
              <a:pPr defTabSz="931774"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540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52195-DFE6-43E1-91B4-1018E34DA4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11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52195-DFE6-43E1-91B4-1018E34DA4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10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52195-DFE6-43E1-91B4-1018E34DA4E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2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4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37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9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20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73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9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4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28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92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4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63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77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97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95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33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304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33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0" y="1535116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7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56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0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526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9" y="273052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9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135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0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07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6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6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623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495F-5E38-4569-9139-707408E05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229FF-542D-4DC8-929D-F106D2B55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6C839-C7A4-4824-AF08-895EA2898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2D3E-A165-4899-8A52-2B0EA5FE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F1611-2E72-4FD1-BFFC-D26343CB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486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CA117-8A9A-44AA-9E09-67011B00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EAAD5-E097-4716-8488-FB166D486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19D30-4B62-4C38-8E78-44BCE96CA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F7720-10FE-4AAF-A5F4-BF355465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C36DB-D41E-4455-A474-CA2FCC8D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213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4FC2-56B8-48B2-B1AE-6A311C9C1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BA7AD-50D4-4AC6-B635-81F62B1D2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BE8FF-2159-49BB-94B1-C0761BB4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BF1ED-E863-4049-8732-9F223EF49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73FA2-EB16-48DE-8F43-C2EB1215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510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9A8FD-D46D-4C15-B190-0C9ABB432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2559D-63B9-45F4-B714-FDFCC5287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FA35E-9E31-4E32-9246-47E044318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9B65C-236F-4E63-BA63-D1A610C3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2F4DC-5FA8-4B84-B89F-2BE96599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46917-9C5F-486E-9657-AC415455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488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1B7A0-E531-4069-B11E-77D264D16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A027B-C906-4E9E-AC67-A08347CEE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59BFE5-F736-44E8-B26B-82D76A29F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F2605-8FB0-46C2-A11E-A1AF7CFE2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8BAE5E-F187-4C17-9978-7DC689584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9DA43-E0CB-4955-B66A-B505470A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F3D1FB-DB59-43B2-8E8A-48713D81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91F63-EE03-4060-A99E-29CA235A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17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A6B8-58EB-46C6-8D58-EFE2C4334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0E0A77-0356-4D39-AAA7-866665286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03A4E-7B2F-46D7-ACFA-B18A2940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92588-1427-4471-B79A-9F4F8B5B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240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3AD3D-AC9B-40A9-9E76-E6CB0C308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88017-7AF0-444F-B238-2B647521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53EC7-6A52-46D2-BCA9-BB87E0AC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977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5CC4D-15C7-4AF9-9AD4-C542DAFE7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70B5E-4558-45E2-B562-C900B7A3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55955-66BE-49A9-B472-DE751A91D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658BB-1522-479F-93EE-B1C4FAF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00806-E350-4E9D-85A0-CEAD8952C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84DC6-2FF8-45D6-97DA-9DC7BA08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68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E3F1-8A79-455D-ABDD-72A6E59A6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AF41E-D5B3-404A-8C79-01D60DEAF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CD1B8-7C95-4D7E-806C-C304F4722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199DB-903B-4607-BFBC-848B6BD89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9E10E-FE7C-4D0F-8072-2BDFCA71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A3455-FF16-4337-B097-0ACBE4CD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15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7A8AA-52C8-48D0-B1B3-3E1408C5E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D73E0-A800-4176-9D1D-0E10643CC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3E76F-A199-46D4-AF6D-6FF59E38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4080D-2AA7-46CC-9BF9-1B34FF81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3E2CB-F080-460E-A04D-1AC8742E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588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02B4E5-8E20-4755-828D-1BC853349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6B2E2-ADDD-432D-AD19-A997B94C8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6C925-9EED-49D8-A329-ABC2AFAE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082F-1011-47A3-8517-4D16809E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B82C5-9B8A-47D5-8849-488B9D80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8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8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2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3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2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7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D6AA-E689-463F-A975-02F25735A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1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OOR Annual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54037-04B3-415E-A531-8D5AD819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3FA6B-E433-40B7-B51E-8B3602FE8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95CCC-4D3B-4282-8EFE-645CA676A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C11CA-4670-4443-AA6F-D2FD661BC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18025-6B8A-4F5E-993D-000346215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A630-5972-4BD4-A983-7DC15647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1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records.pa.gov/Appeals/Mediation.cf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twitter.com/OpenRecordsPA" TargetMode="External"/><Relationship Id="rId5" Type="http://schemas.openxmlformats.org/officeDocument/2006/relationships/hyperlink" Target="mailto:openrecords@pa.gov" TargetMode="External"/><Relationship Id="rId4" Type="http://schemas.openxmlformats.org/officeDocument/2006/relationships/hyperlink" Target="https://openrecords.pa.gov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records.pa.gov/Appeals/Mediation.cf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records.pa.gov/RTKL/PoliceRecordings.cfm" TargetMode="External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openrecords@pa.gov" TargetMode="External"/><Relationship Id="rId2" Type="http://schemas.openxmlformats.org/officeDocument/2006/relationships/hyperlink" Target="https://www.openrecords.pa.gov/ContactOOR.cfm" TargetMode="Externa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s://www.openrecords.pa.gov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4343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/>
              <a:t>The 2022 Annual Training will begin soon</a:t>
            </a:r>
          </a:p>
          <a:p>
            <a:r>
              <a:rPr lang="en-US" dirty="0"/>
              <a:t>We are recording today’s training and it will be posted on our website</a:t>
            </a:r>
          </a:p>
          <a:p>
            <a:r>
              <a:rPr lang="en-US" dirty="0"/>
              <a:t>Use Team’s “Chat” box to submit questions</a:t>
            </a:r>
          </a:p>
          <a:p>
            <a:r>
              <a:rPr lang="en-US" dirty="0"/>
              <a:t>Please keep your questions short and direct</a:t>
            </a:r>
          </a:p>
          <a:p>
            <a:r>
              <a:rPr lang="en-US" dirty="0"/>
              <a:t>The panelists will answer questions following their presentation</a:t>
            </a:r>
          </a:p>
          <a:p>
            <a:r>
              <a:rPr lang="en-US" dirty="0"/>
              <a:t>Submitted questions are records under the RTKL</a:t>
            </a:r>
          </a:p>
          <a:p>
            <a:r>
              <a:rPr lang="en-US" dirty="0"/>
              <a:t>Unfortunately, CLEs are not available this year</a:t>
            </a:r>
          </a:p>
        </p:txBody>
      </p:sp>
      <p:pic>
        <p:nvPicPr>
          <p:cNvPr id="4" name="Picture 2" descr="O:\ExecutiveOffice_241010100\OOR_Logos_and_Pictures\Open Records_Logo elongated.JPG">
            <a:extLst>
              <a:ext uri="{FF2B5EF4-FFF2-40B4-BE49-F238E27FC236}">
                <a16:creationId xmlns:a16="http://schemas.microsoft.com/office/drawing/2014/main" id="{8C214739-4557-4EAC-8D53-B7D0797A7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942" y="457201"/>
            <a:ext cx="5962119" cy="145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852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B1DD-5367-46EC-8F63-EC9C06616D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The RTKL Process: The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2318B-8FB4-4653-8660-4194B2E79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no response within 5 business days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Automatically denied (deemed denied)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Cannot be changed – </a:t>
            </a:r>
          </a:p>
          <a:p>
            <a:pPr lvl="2"/>
            <a:r>
              <a:rPr lang="en-US" dirty="0"/>
              <a:t>An agency’s late response does </a:t>
            </a:r>
            <a:r>
              <a:rPr lang="en-US" b="1" u="sng" dirty="0"/>
              <a:t>not</a:t>
            </a:r>
            <a:r>
              <a:rPr lang="en-US" dirty="0"/>
              <a:t> reset the clock </a:t>
            </a:r>
          </a:p>
          <a:p>
            <a:r>
              <a:rPr lang="en-US" dirty="0"/>
              <a:t>At the end of a 30-day extension, agency must grant or deny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D20B3-EDE3-4C1F-ABAF-42D38172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D91DD-3DE2-4351-AD9B-8C927483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0F097-FA15-4E76-9F5E-31ED1F45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2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B1DD-5367-46EC-8F63-EC9C06616D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The RTKL Process: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2318B-8FB4-4653-8660-4194B2E79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Appeal for </a:t>
            </a:r>
            <a:r>
              <a:rPr lang="en-US" u="sng" dirty="0"/>
              <a:t>local and Commonwealth</a:t>
            </a:r>
            <a:r>
              <a:rPr lang="en-US" dirty="0"/>
              <a:t> agencies made to OOR </a:t>
            </a:r>
          </a:p>
          <a:p>
            <a:r>
              <a:rPr lang="en-US" dirty="0"/>
              <a:t>Appeal for criminal investigative records in possession of local law enforcement agencies then appeal to that county District Attorney’s AO</a:t>
            </a:r>
          </a:p>
          <a:p>
            <a:r>
              <a:rPr lang="en-US" dirty="0"/>
              <a:t>Legislature, Judiciary, Office of Attorney General and several other offices have an AO within their agencies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D20B3-EDE3-4C1F-ABAF-42D38172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80B44-FB9C-41CE-AB66-3A87E954E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61950-B83C-4A79-AE30-D6A4BB98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9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The RTKL Process: Mediation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Either party may </a:t>
            </a:r>
            <a:r>
              <a:rPr lang="en-US" dirty="0">
                <a:hlinkClick r:id="rId3"/>
              </a:rPr>
              <a:t>request mediation </a:t>
            </a:r>
            <a:r>
              <a:rPr lang="en-US" dirty="0"/>
              <a:t>as an alternative to the traditional “adversarial” appeals process. </a:t>
            </a:r>
          </a:p>
          <a:p>
            <a:pPr>
              <a:defRPr/>
            </a:pPr>
            <a:r>
              <a:rPr lang="en-US" dirty="0"/>
              <a:t>Particularly effective where the Request is broad or covers a large number of records that are responsive to the Request, but which the Requester may not have intended to seek.  </a:t>
            </a:r>
          </a:p>
          <a:p>
            <a:pPr>
              <a:defRPr/>
            </a:pPr>
            <a:r>
              <a:rPr lang="en-US" dirty="0"/>
              <a:t>If mediation is unsuccessful, the appeal is transferred to a different appeals officer and goes through the OOR appeal process.</a:t>
            </a:r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OOR Annual Training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F68395-29ED-4615-A70C-6457C2E0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DF49DE-670E-433E-A4CE-E87676B01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4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B1DD-5367-46EC-8F63-EC9C06616D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The RTKL Process: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2318B-8FB4-4653-8660-4194B2E79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Requester has 15 </a:t>
            </a:r>
            <a:r>
              <a:rPr lang="en-US" b="1" u="sng" dirty="0"/>
              <a:t>OOR</a:t>
            </a:r>
            <a:r>
              <a:rPr lang="en-US" dirty="0"/>
              <a:t> business days to appeal – calculated from the mailing date of the Agency’s response or date of the deemed denial (whichever was first). </a:t>
            </a:r>
          </a:p>
          <a:p>
            <a:r>
              <a:rPr lang="en-US" dirty="0"/>
              <a:t>OOR will: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Assign an Appeals Officer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Send appeal packet that notifies parties of submission deadlines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Review any legal arguments + evidence submitted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Issue FD within 30 calendar days unless extended by Requester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D20B3-EDE3-4C1F-ABAF-42D38172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9291E-1348-4538-8792-E62E7C07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C5E43-0061-4AE1-A257-58574F0AE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2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Final Determinations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Are legally binding final orders.</a:t>
            </a:r>
          </a:p>
          <a:p>
            <a:pPr>
              <a:defRPr/>
            </a:pPr>
            <a:r>
              <a:rPr lang="en-US" dirty="0"/>
              <a:t>Available for review on OOR website, Lexis-Nexis, and Westlaw.</a:t>
            </a:r>
          </a:p>
          <a:p>
            <a:pPr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OOR Annual Training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DE652-B868-461D-9D3C-1022A3CB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04808-BF29-40ED-9BE0-18BE0832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04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B1DD-5367-46EC-8F63-EC9C06616D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/>
              <a:t>The RTKL Process: Court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2318B-8FB4-4653-8660-4194B2E79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Parties disagree with FD, they have 30 </a:t>
            </a:r>
            <a:r>
              <a:rPr lang="en-US" b="1" u="sng" dirty="0"/>
              <a:t>calendar</a:t>
            </a:r>
            <a:r>
              <a:rPr lang="en-US" dirty="0"/>
              <a:t> days to appeal to relevant court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Local agency appeals are to be filed with Court of Common Pleas in the agency’s county.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Commonwealth agency appeals are to be filed with the Commonwealth Court. </a:t>
            </a:r>
          </a:p>
          <a:p>
            <a:pPr>
              <a:defRPr/>
            </a:pPr>
            <a:r>
              <a:rPr lang="en-US" dirty="0"/>
              <a:t>The OOR must be served notice of the appeal, but </a:t>
            </a:r>
            <a:r>
              <a:rPr lang="en-US" u="sng" dirty="0"/>
              <a:t>the OOR is not a party </a:t>
            </a:r>
            <a:r>
              <a:rPr lang="en-US" dirty="0"/>
              <a:t>and should not be named in the caption.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D20B3-EDE3-4C1F-ABAF-42D38172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795A-E52E-48B8-BD47-753C50C7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9BE24-EA74-4454-B8D7-31582BC3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Payment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Agency is only required to provide the record in the current medium (Section 701)</a:t>
            </a:r>
          </a:p>
          <a:p>
            <a:r>
              <a:rPr lang="en-US" dirty="0"/>
              <a:t>Agency cannot charge for electronic records.</a:t>
            </a:r>
          </a:p>
          <a:p>
            <a:r>
              <a:rPr lang="en-US" dirty="0"/>
              <a:t>Inspection: Mutually convenient times. Must allow Requester to use their own equipment to make copies. </a:t>
            </a:r>
          </a:p>
          <a:p>
            <a:r>
              <a:rPr lang="en-US" dirty="0"/>
              <a:t>Agency cannot charge for labor/redaction/legal review.</a:t>
            </a:r>
          </a:p>
          <a:p>
            <a:r>
              <a:rPr lang="en-US" dirty="0"/>
              <a:t>Agency can only charge the actual cost/pass-through costs.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A425B-AB81-4459-9F0A-C901F738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54757-6E90-4DA2-B1FE-55899F3A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47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More Payment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exchange, </a:t>
            </a:r>
            <a:r>
              <a:rPr lang="en-US" dirty="0">
                <a:solidFill>
                  <a:srgbClr val="FF0000"/>
                </a:solidFill>
              </a:rPr>
              <a:t>but payment is due first</a:t>
            </a:r>
          </a:p>
          <a:p>
            <a:r>
              <a:rPr lang="en-US" dirty="0"/>
              <a:t>An Agency may require pre-payment if the fees are expected to exceed $100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Record Discard: Hold responsive records for 60 days before discard if not picked up. (Section 905)</a:t>
            </a:r>
          </a:p>
          <a:p>
            <a:r>
              <a:rPr lang="en-US" dirty="0"/>
              <a:t>Agency can deny for non-payment of previous requests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02136-3CF1-4325-9EB1-CB056DC6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F4BF3-82A5-452B-AD42-0EA2B459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0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3771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891541"/>
            <a:ext cx="541783" cy="5071111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25826" y="891541"/>
            <a:ext cx="8242175" cy="507111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48622" y="1660123"/>
            <a:ext cx="7217553" cy="33054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 b="1" dirty="0"/>
              <a:t>Agencies &amp; RTKL: </a:t>
            </a:r>
            <a:br>
              <a:rPr lang="en-US" sz="6600" b="1" dirty="0"/>
            </a:br>
            <a:r>
              <a:rPr lang="en-US" sz="6600" b="1" dirty="0"/>
              <a:t>Tips and Best Practices</a:t>
            </a:r>
            <a:endParaRPr lang="en-US" sz="7700" i="1" dirty="0"/>
          </a:p>
        </p:txBody>
      </p:sp>
    </p:spTree>
    <p:extLst>
      <p:ext uri="{BB962C8B-B14F-4D97-AF65-F5344CB8AC3E}">
        <p14:creationId xmlns:p14="http://schemas.microsoft.com/office/powerpoint/2010/main" val="219241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Respond to All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The consequences can be significant </a:t>
            </a:r>
          </a:p>
          <a:p>
            <a:r>
              <a:rPr lang="en-US" dirty="0"/>
              <a:t>By not engaging, an agency may lose its right to protest the release of sensitive documents </a:t>
            </a:r>
          </a:p>
          <a:p>
            <a:r>
              <a:rPr lang="en-US" dirty="0"/>
              <a:t>A court may issue steep fines for acting in bad faith</a:t>
            </a:r>
          </a:p>
          <a:p>
            <a:r>
              <a:rPr lang="en-US" dirty="0"/>
              <a:t>May contribute to a reputation of opaqueness, raise suspicions</a:t>
            </a:r>
          </a:p>
          <a:p>
            <a:r>
              <a:rPr lang="en-US" dirty="0"/>
              <a:t>May encourage more RTKL requests to be filed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189" lvl="1" indent="0">
              <a:buNone/>
            </a:pPr>
            <a:endParaRPr lang="en-US" dirty="0">
              <a:solidFill>
                <a:srgbClr val="0070C0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479BB-DF70-4D55-B2A0-4E7888E9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E4CBE-4F9A-4E51-B0B6-31C88539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556DD6AA-E689-463F-A975-02F25735A1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77">
                <a:defRPr/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83078-B04F-449E-9568-C2F34707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13128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9D77F95-20B5-45F9-BAEA-CEEC60E3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84" y="734674"/>
            <a:ext cx="3096427" cy="5613236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en-US" sz="6000" b="1" dirty="0"/>
              <a:t>2022</a:t>
            </a:r>
            <a:br>
              <a:rPr lang="en-US" sz="6000" b="1" dirty="0"/>
            </a:br>
            <a:r>
              <a:rPr lang="en-US" sz="6000" b="1" dirty="0"/>
              <a:t>Annual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9895" y="2793349"/>
            <a:ext cx="8107892" cy="13067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b="1" dirty="0"/>
              <a:t>Pennsylvania’s Right-to-Know Law </a:t>
            </a:r>
            <a:endParaRPr lang="en-US" sz="4000" b="1" u="sng" dirty="0"/>
          </a:p>
          <a:p>
            <a:pPr marL="0" indent="0" algn="ctr">
              <a:spcBef>
                <a:spcPts val="0"/>
              </a:spcBef>
              <a:buNone/>
            </a:pPr>
            <a:endParaRPr lang="en-US" sz="2400" i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/>
              <a:t>November 15, 2022</a:t>
            </a:r>
          </a:p>
        </p:txBody>
      </p:sp>
      <p:pic>
        <p:nvPicPr>
          <p:cNvPr id="4" name="Picture 2" descr="O:\ExecutiveOffice_241010100\OOR_Logos_and_Pictures\Open Records_Logo elongated.JPG">
            <a:extLst>
              <a:ext uri="{FF2B5EF4-FFF2-40B4-BE49-F238E27FC236}">
                <a16:creationId xmlns:a16="http://schemas.microsoft.com/office/drawing/2014/main" id="{8C214739-4557-4EAC-8D53-B7D0797A7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8664" y="527680"/>
            <a:ext cx="5672117" cy="138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8FB322-71A2-4558-B7D6-E745A7C68AAD}"/>
              </a:ext>
            </a:extLst>
          </p:cNvPr>
          <p:cNvSpPr txBox="1"/>
          <p:nvPr/>
        </p:nvSpPr>
        <p:spPr>
          <a:xfrm>
            <a:off x="4406171" y="5422321"/>
            <a:ext cx="6858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https://openrecords.pa.gov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openrecords@pa.gov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@OpenRecordsPA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200" dirty="0"/>
              <a:t>(717) 346-9903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ACAA45F-B66A-480E-8CED-9B224A45947B}"/>
              </a:ext>
            </a:extLst>
          </p:cNvPr>
          <p:cNvSpPr txBox="1">
            <a:spLocks/>
          </p:cNvSpPr>
          <p:nvPr/>
        </p:nvSpPr>
        <p:spPr>
          <a:xfrm>
            <a:off x="6529553" y="1943483"/>
            <a:ext cx="4734911" cy="119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Liz Wagenseller, Executive Director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681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3258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/>
              <a:t>Take Pro-Active Measures to Mitigate Increased Volume of RTKL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7857"/>
            <a:ext cx="10972800" cy="47191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Post commonly-requested records online</a:t>
            </a:r>
          </a:p>
          <a:p>
            <a:r>
              <a:rPr lang="en-US" dirty="0"/>
              <a:t>Post RTKL responses &amp; granted records online</a:t>
            </a:r>
          </a:p>
          <a:p>
            <a:r>
              <a:rPr lang="en-US" dirty="0"/>
              <a:t>Ensure records are properly retained and accessible</a:t>
            </a:r>
          </a:p>
          <a:p>
            <a:r>
              <a:rPr lang="en-US" dirty="0"/>
              <a:t>Consider informal process; little (or no) reason to require RTKL request for simple records</a:t>
            </a:r>
          </a:p>
          <a:p>
            <a:r>
              <a:rPr lang="en-US" dirty="0"/>
              <a:t>Communicate with the requester to narrow down what they are seeking</a:t>
            </a:r>
          </a:p>
          <a:p>
            <a:r>
              <a:rPr lang="en-US" dirty="0"/>
              <a:t>Consider granting access to some exempted records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60C41-CA0D-4D2A-A611-50440CDBA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452E5-F340-4BA9-ADEB-4D4E3555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66EDBB4C-ACFD-4F6B-A972-17B18B702C3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77">
                <a:defRPr/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6EE8BA-8185-426C-8BF0-5D8EE065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89354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Post Records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Easy Access to Certain Records Helps Everyone</a:t>
            </a:r>
          </a:p>
          <a:p>
            <a:pPr>
              <a:spcBef>
                <a:spcPts val="0"/>
              </a:spcBef>
            </a:pPr>
            <a:r>
              <a:rPr lang="en-US" dirty="0"/>
              <a:t>Post commonly-requested records online</a:t>
            </a:r>
          </a:p>
          <a:p>
            <a:pPr>
              <a:spcBef>
                <a:spcPts val="0"/>
              </a:spcBef>
            </a:pPr>
            <a:r>
              <a:rPr lang="en-US" dirty="0"/>
              <a:t>Direct website users to appropriate agency for records your agency doesn’t possess</a:t>
            </a:r>
          </a:p>
          <a:p>
            <a:pPr>
              <a:spcBef>
                <a:spcPts val="0"/>
              </a:spcBef>
            </a:pPr>
            <a:r>
              <a:rPr lang="en-US" dirty="0"/>
              <a:t>Post records granted via RTKL requests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3DEFE-F0B0-409C-9013-6B3D64A4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6DC85-3E40-4960-BA00-FFCC73C1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21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E2E0FA-8BB8-403D-86C0-65EBA43A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593344-2CA2-450A-A87D-8300788EC0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b="5936"/>
          <a:stretch/>
        </p:blipFill>
        <p:spPr>
          <a:xfrm>
            <a:off x="3356619" y="3963280"/>
            <a:ext cx="5478764" cy="251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7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Communicate with the Requester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Good communication can prevent and solve many issues</a:t>
            </a:r>
          </a:p>
          <a:p>
            <a:r>
              <a:rPr lang="en-US" dirty="0"/>
              <a:t>Requesters often submit broad requests to ensure they get all the records they want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Understandable, but can be expensive &amp; frustrating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Requesters don’t want surprise bills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Agencies don’t want unnecessary work</a:t>
            </a:r>
          </a:p>
          <a:p>
            <a:r>
              <a:rPr lang="en-US" dirty="0"/>
              <a:t>Many requesters willing to discuss requests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Cannot require requester to provide reason for request</a:t>
            </a:r>
          </a:p>
          <a:p>
            <a:r>
              <a:rPr lang="en-US" dirty="0"/>
              <a:t>If agreement reached on revised request, put it in writing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F7D4F-D102-4C71-ADD7-CFC7AB90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99D81-2649-4E0C-AD43-B90EB080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22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7BD3D-5B63-4061-8C00-CF82778B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321414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Consider Granting Some Exempt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u="sng" dirty="0"/>
              <a:t>RTKL is not a confidentiality statute</a:t>
            </a:r>
          </a:p>
          <a:p>
            <a:r>
              <a:rPr lang="en-US" sz="3500" dirty="0"/>
              <a:t>None of the exemptions MUST be claimed</a:t>
            </a:r>
          </a:p>
          <a:p>
            <a:r>
              <a:rPr lang="en-US" sz="3500" dirty="0"/>
              <a:t>Again: </a:t>
            </a:r>
            <a:r>
              <a:rPr lang="en-US" sz="3500" b="1" dirty="0"/>
              <a:t>Use common sense</a:t>
            </a:r>
          </a:p>
          <a:p>
            <a:r>
              <a:rPr lang="en-US" sz="3500" dirty="0"/>
              <a:t>Records can be released outside of the RTKL</a:t>
            </a:r>
          </a:p>
          <a:p>
            <a:pPr>
              <a:spcAft>
                <a:spcPts val="600"/>
              </a:spcAft>
            </a:pPr>
            <a:r>
              <a:rPr lang="en-US" sz="3500" dirty="0"/>
              <a:t>An agency may exercise its discretion to make any otherwise exempt record accessible if: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Disclosure is not prohibited by law or regulation (ex. FERPA); and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The record is not protected by privilege; and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The agency head determines that public interest favoring access outweighs any interest favoring withholding.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3DEFE-F0B0-409C-9013-6B3D64A4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6DC85-3E40-4960-BA00-FFCC73C1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23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E2E0FA-8BB8-403D-86C0-65EBA43A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18439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Appoint the Right Employee as AORO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1049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The Agency Open Records Officer (AORO) is </a:t>
            </a:r>
            <a:r>
              <a:rPr lang="en-US" b="1" u="sng" dirty="0">
                <a:solidFill>
                  <a:srgbClr val="FF0000"/>
                </a:solidFill>
              </a:rPr>
              <a:t>VITAL</a:t>
            </a:r>
          </a:p>
          <a:p>
            <a:r>
              <a:rPr lang="en-US" dirty="0"/>
              <a:t>AORO receives RTKL training</a:t>
            </a:r>
          </a:p>
          <a:p>
            <a:r>
              <a:rPr lang="en-US" dirty="0"/>
              <a:t>AORO receives all requests &amp; is point of contact for requesters</a:t>
            </a:r>
          </a:p>
          <a:p>
            <a:r>
              <a:rPr lang="en-US" dirty="0"/>
              <a:t>AORO contacts employees &amp; contractors who may have records</a:t>
            </a:r>
          </a:p>
          <a:p>
            <a:r>
              <a:rPr lang="en-US" dirty="0"/>
              <a:t>AORO tracks deadlines for responses and appeals</a:t>
            </a:r>
          </a:p>
          <a:p>
            <a:r>
              <a:rPr lang="en-US" dirty="0"/>
              <a:t>AORO, </a:t>
            </a:r>
            <a:r>
              <a:rPr lang="en-US" i="1" dirty="0"/>
              <a:t>when necessary</a:t>
            </a:r>
            <a:r>
              <a:rPr lang="en-US" dirty="0"/>
              <a:t>, consults with agency head, solicitor</a:t>
            </a:r>
          </a:p>
          <a:p>
            <a:r>
              <a:rPr lang="en-US" dirty="0"/>
              <a:t>Alternate AORO is available when AORO is out of office</a:t>
            </a:r>
          </a:p>
          <a:p>
            <a:r>
              <a:rPr lang="en-US" dirty="0"/>
              <a:t>A resource account is used for RTKL requests and appeals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494AA-5407-43F8-A708-83E4562F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B00C7-67F3-46BD-9283-B552DA87E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66EDBB4C-ACFD-4F6B-A972-17B18B702C3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77">
                <a:defRPr/>
              </a:pPr>
              <a:t>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BF111E-1D62-479D-A08A-F5C9334B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168709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3258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b="1" dirty="0"/>
              <a:t>Conduct Agency Business on Agency Accounts/Devices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6325"/>
            <a:ext cx="10972800" cy="4750675"/>
          </a:xfrm>
        </p:spPr>
        <p:txBody>
          <a:bodyPr>
            <a:normAutofit/>
          </a:bodyPr>
          <a:lstStyle/>
          <a:p>
            <a:r>
              <a:rPr lang="en-US" dirty="0"/>
              <a:t>Records about agency business are subject to the RTKL, regardless of the “ownership” of the medium</a:t>
            </a:r>
          </a:p>
          <a:p>
            <a:r>
              <a:rPr lang="en-US" dirty="0"/>
              <a:t>Access to personal emails, personal Facebook messages, personal texts may be subject to RTKL if they discuss agency business. </a:t>
            </a:r>
          </a:p>
          <a:p>
            <a:r>
              <a:rPr lang="en-US" dirty="0"/>
              <a:t>Keep things simple by avoiding doing agency business on personal devices and accounts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60C41-CA0D-4D2A-A611-50440CDBA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452E5-F340-4BA9-ADEB-4D4E3555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66EDBB4C-ACFD-4F6B-A972-17B18B702C3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77">
                <a:defRPr/>
              </a:pPr>
              <a:t>25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6EE8BA-8185-426C-8BF0-5D8EE065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161837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Consider Mediation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524002"/>
            <a:ext cx="10972800" cy="4602164"/>
          </a:xfrm>
          <a:ln>
            <a:noFill/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Either party may </a:t>
            </a:r>
            <a:r>
              <a:rPr lang="en-US" dirty="0">
                <a:hlinkClick r:id="rId3"/>
              </a:rPr>
              <a:t>request mediation </a:t>
            </a:r>
            <a:r>
              <a:rPr lang="en-US" dirty="0"/>
              <a:t>as an alternative to the traditional “adversarial” appeals process. </a:t>
            </a:r>
          </a:p>
          <a:p>
            <a:pPr>
              <a:defRPr/>
            </a:pPr>
            <a:r>
              <a:rPr lang="en-US" dirty="0"/>
              <a:t>If mediation is unsuccessful, the appeal is transferred to a different appeals officer for issuance of a final determination. </a:t>
            </a:r>
          </a:p>
          <a:p>
            <a:pPr>
              <a:defRPr/>
            </a:pPr>
            <a:r>
              <a:rPr lang="en-US" dirty="0"/>
              <a:t>Particularly effective where the Request is broad or covers a large number of records that are responsive to the Request, but which the Requester may not have intended to seek.  </a:t>
            </a:r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8BBF31-8313-4FE2-89D1-417148D4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OOR Annual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D6F86-A1CE-43AA-9208-CC83B487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556DD6AA-E689-463F-A975-02F25735A1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77">
                <a:defRPr/>
              </a:pPr>
              <a:t>26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06BF2-F6F0-4C94-9BB2-E3E9E74E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November 2022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0326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/>
              <a:t>Cite Lack of Specificity With Caution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u="sng" dirty="0"/>
              <a:t>Basing a Denial on Specificity Alone </a:t>
            </a:r>
          </a:p>
          <a:p>
            <a:r>
              <a:rPr lang="en-US" sz="3500" dirty="0"/>
              <a:t>Specificity is a complicated, subjective basis for denial</a:t>
            </a:r>
          </a:p>
          <a:p>
            <a:r>
              <a:rPr lang="en-US" sz="3500" dirty="0"/>
              <a:t>The OOR cannot rule on specificity first and then provide an opportunity to raise exemptions.  All reasons for denial must be raised at the same time.</a:t>
            </a:r>
          </a:p>
          <a:p>
            <a:r>
              <a:rPr lang="en-US" sz="3500" dirty="0"/>
              <a:t>If no other reason for denial is provided by school district and the OOR disagrees with specificity argument, access to records will likely be granted. </a:t>
            </a:r>
          </a:p>
          <a:p>
            <a:r>
              <a:rPr lang="en-US" sz="3500" dirty="0"/>
              <a:t>May not be able to introduce new evidence or exemption in court appeal.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189" lvl="1" indent="0">
              <a:buNone/>
            </a:pPr>
            <a:endParaRPr lang="en-US" dirty="0">
              <a:solidFill>
                <a:srgbClr val="0070C0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479BB-DF70-4D55-B2A0-4E7888E9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E4CBE-4F9A-4E51-B0B6-31C88539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556DD6AA-E689-463F-A975-02F25735A1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77">
                <a:defRPr/>
              </a:pPr>
              <a:t>27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83078-B04F-449E-9568-C2F34707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423467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3771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891541"/>
            <a:ext cx="541783" cy="5071111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25826" y="891541"/>
            <a:ext cx="8242175" cy="507111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48622" y="1660123"/>
            <a:ext cx="7217553" cy="330549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6600" b="1" dirty="0"/>
              <a:t>Requesting Records: </a:t>
            </a:r>
            <a:br>
              <a:rPr lang="en-US" sz="6600" b="1" dirty="0"/>
            </a:br>
            <a:r>
              <a:rPr lang="en-US" sz="6600" b="1" dirty="0"/>
              <a:t>Tips and Best Practices</a:t>
            </a:r>
            <a:endParaRPr lang="en-US" sz="7700" i="1" dirty="0"/>
          </a:p>
        </p:txBody>
      </p:sp>
    </p:spTree>
    <p:extLst>
      <p:ext uri="{BB962C8B-B14F-4D97-AF65-F5344CB8AC3E}">
        <p14:creationId xmlns:p14="http://schemas.microsoft.com/office/powerpoint/2010/main" val="33362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42090"/>
            <a:ext cx="10972800" cy="4734911"/>
          </a:xfrm>
        </p:spPr>
        <p:txBody>
          <a:bodyPr>
            <a:normAutofit/>
          </a:bodyPr>
          <a:lstStyle/>
          <a:p>
            <a:r>
              <a:rPr lang="en-US" dirty="0"/>
              <a:t>Submit requests to the agency that has the record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Rarely the OOR – we receive &gt; 900 misdirected requests every year</a:t>
            </a:r>
          </a:p>
          <a:p>
            <a:r>
              <a:rPr lang="en-US" dirty="0"/>
              <a:t>Address requests to Agency Open Records Officer (AORO)</a:t>
            </a:r>
          </a:p>
          <a:p>
            <a:r>
              <a:rPr lang="en-US" dirty="0"/>
              <a:t>Commonwealth agencies each have own: DEP, DCNR, DOC, DCED, etc.</a:t>
            </a:r>
          </a:p>
          <a:p>
            <a:r>
              <a:rPr lang="en-US" dirty="0"/>
              <a:t>Some agencies have separate AOROs by bureau, </a:t>
            </a:r>
            <a:r>
              <a:rPr lang="en-US" dirty="0" err="1"/>
              <a:t>dep’t</a:t>
            </a:r>
            <a:r>
              <a:rPr lang="en-US" dirty="0"/>
              <a:t>, etc.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e.g., Philadelphia has approximately 40 AOROs</a:t>
            </a:r>
          </a:p>
          <a:p>
            <a:r>
              <a:rPr lang="en-US" dirty="0"/>
              <a:t>Important to send request to the right AORO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If not sure, say so: “If this request is misdirected, please let me know so I can withdraw it and direct it to the proper AORO.”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43088-EF24-44DA-81C4-4665746C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5899A-7E78-4BC9-B80F-96684B4A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C061E-5ECC-4D8A-8633-6C803DA0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29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F85E306-E692-4EA9-A567-D380316F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1"/>
            <a:ext cx="10972800" cy="1325563"/>
          </a:xfrm>
          <a:solidFill>
            <a:srgbClr val="B9CDE5"/>
          </a:solidFill>
        </p:spPr>
        <p:txBody>
          <a:bodyPr/>
          <a:lstStyle/>
          <a:p>
            <a:pPr algn="ctr"/>
            <a:r>
              <a:rPr lang="en-US" b="1" dirty="0">
                <a:latin typeface="Calibri (Headings)"/>
              </a:rPr>
              <a:t>Submit your RTKL Request </a:t>
            </a:r>
            <a:br>
              <a:rPr lang="en-US" b="1" dirty="0">
                <a:latin typeface="Calibri (Headings)"/>
              </a:rPr>
            </a:br>
            <a:r>
              <a:rPr lang="en-US" b="1" dirty="0">
                <a:latin typeface="Calibri (Headings)"/>
              </a:rPr>
              <a:t>to the Correct Agency</a:t>
            </a:r>
          </a:p>
        </p:txBody>
      </p:sp>
    </p:spTree>
    <p:extLst>
      <p:ext uri="{BB962C8B-B14F-4D97-AF65-F5344CB8AC3E}">
        <p14:creationId xmlns:p14="http://schemas.microsoft.com/office/powerpoint/2010/main" val="17574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15B1A-70E7-42D2-A19E-F1D2C0DA3F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OOR Annual Training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289AA-4A67-4130-94A3-43647200E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 of the Right-to-Know Law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Deputy Director Nathan Byerly</a:t>
            </a:r>
          </a:p>
          <a:p>
            <a:r>
              <a:rPr lang="en-US" dirty="0"/>
              <a:t>Tips and Best Practices for Agencies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Chief Counsel Kyle Applegate</a:t>
            </a:r>
          </a:p>
          <a:p>
            <a:r>
              <a:rPr lang="en-US" dirty="0"/>
              <a:t>Tips and Best Practices for Requesters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Executive Director Liz Wagenseller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3FD13-DDDF-419F-87D3-ED58C45A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A93F4-E289-4B7C-A854-C18B3E2D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EF03C-09F0-4E34-B5F9-DDB74B3E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33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Be As Specific As Possible In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7978"/>
            <a:ext cx="10972800" cy="467902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An agency can deny a request if it is deemed “insufficiently specific”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Request should attempt to identify a transaction/activity of an agency, and NOT ask for an overly-broad collection of records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/>
              <a:t>“Emails Mary Smith sent about May 17, 2022 city council meeting” vs. “All emails Mary Smith ever sent in the last four years”</a:t>
            </a:r>
          </a:p>
          <a:p>
            <a:r>
              <a:rPr lang="en-US" sz="3000" dirty="0"/>
              <a:t>Attempt to address three areas: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</a:rPr>
              <a:t>Subject Matter:</a:t>
            </a:r>
            <a:r>
              <a:rPr lang="en-US" dirty="0"/>
              <a:t> Identify ‘transaction or activity’ of the agency (e.g., “July 15 meeting about new park”)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</a:rPr>
              <a:t>Scope:</a:t>
            </a:r>
            <a:r>
              <a:rPr lang="en-US" dirty="0"/>
              <a:t> Identify discrete group of docs (e.g., type or recipient)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</a:rPr>
              <a:t>Timeframe:</a:t>
            </a:r>
            <a:r>
              <a:rPr lang="en-US" dirty="0"/>
              <a:t> Identify a finite period of time</a:t>
            </a:r>
          </a:p>
          <a:p>
            <a:pPr lvl="2"/>
            <a:r>
              <a:rPr lang="en-US" sz="1900" dirty="0"/>
              <a:t>This is the most fluid factor – failure to identify a finite timeframe will not automatically render a request overbroad &amp; a short timeframe will not make an overbroad request specific</a:t>
            </a:r>
          </a:p>
          <a:p>
            <a:pPr lvl="2"/>
            <a:r>
              <a:rPr lang="en-US" sz="1900" dirty="0"/>
              <a:t>Timeframe can be implied (e.g., “the ongoing Pine Street repaving”)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3F6E7-D152-477D-A7D1-90F491ED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D0BA0-91CA-46EB-B03C-54D0293E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8DB4D-72C1-47EB-AE12-3F14F46B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7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9869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Track and Dates &amp; Deadlines </a:t>
            </a:r>
            <a:br>
              <a:rPr lang="en-US" b="1" dirty="0">
                <a:latin typeface="Calibri (Headings)"/>
              </a:rPr>
            </a:br>
            <a:r>
              <a:rPr lang="en-US" b="1" dirty="0">
                <a:latin typeface="Calibri (Headings)"/>
              </a:rPr>
              <a:t>In Case You Need to 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7978"/>
            <a:ext cx="10972800" cy="4679023"/>
          </a:xfrm>
        </p:spPr>
        <p:txBody>
          <a:bodyPr>
            <a:normAutofit/>
          </a:bodyPr>
          <a:lstStyle/>
          <a:p>
            <a:r>
              <a:rPr lang="en-US" dirty="0"/>
              <a:t>Must state &amp; local agency must respond in writing </a:t>
            </a:r>
            <a:r>
              <a:rPr lang="en-US" b="1" dirty="0"/>
              <a:t>within 5 (agency) business days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If no response received, request is deemed denied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If an agency doesn’t respond at all within five days, onus is on requester to know to appeal within 15 business days; no remedy if you fail to do so.</a:t>
            </a:r>
          </a:p>
          <a:p>
            <a:r>
              <a:rPr lang="en-US" dirty="0"/>
              <a:t>Agency can extend timeline by 30 calendar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Must be done </a:t>
            </a:r>
            <a:r>
              <a:rPr lang="en-US" sz="2200" b="1" u="sng" dirty="0"/>
              <a:t>in writing</a:t>
            </a:r>
            <a:r>
              <a:rPr lang="en-US" sz="2200" dirty="0"/>
              <a:t> within the initial </a:t>
            </a:r>
            <a:r>
              <a:rPr lang="en-US" sz="2200" b="1" u="sng" dirty="0"/>
              <a:t>5 business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Any other extension must be agreed to by requester &amp; in writing</a:t>
            </a:r>
          </a:p>
          <a:p>
            <a:r>
              <a:rPr lang="en-US" b="1" dirty="0"/>
              <a:t>Missing a deadline can curtail all of your efforts; no remedy if appeal is untimely.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4B245-054A-4059-B3A8-17CAA0246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40358-D04A-4C01-BD8B-FC57B585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40CC-D13C-4020-B7BB-57E2C39B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07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Consider Engaging &amp; Negotiating with 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7978"/>
            <a:ext cx="10972800" cy="4679023"/>
          </a:xfrm>
        </p:spPr>
        <p:txBody>
          <a:bodyPr>
            <a:normAutofit/>
          </a:bodyPr>
          <a:lstStyle/>
          <a:p>
            <a:r>
              <a:rPr lang="en-US" sz="3200" dirty="0"/>
              <a:t>May be willing to work with you on deadlines, better understand your request and thus reduce timeline and copying costs</a:t>
            </a:r>
          </a:p>
          <a:p>
            <a:r>
              <a:rPr lang="en-US" sz="3200" dirty="0"/>
              <a:t>Agencies cannot require you to disclose your motive in making the request, but they can ask questions in order to understand the specific records you are seeking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40D69-E8E3-49C4-846E-2DBABB25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75D62-DDD5-47D0-A489-CD6CBA77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4C09D-A132-492B-B083-3F6662AD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47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10369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RTKL Does Not Apply to Police Recordings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25625"/>
            <a:ext cx="10972799" cy="4351339"/>
          </a:xfrm>
        </p:spPr>
        <p:txBody>
          <a:bodyPr>
            <a:normAutofit/>
          </a:bodyPr>
          <a:lstStyle/>
          <a:p>
            <a:r>
              <a:rPr lang="en-US" sz="3200" dirty="0"/>
              <a:t>Act 22 of 2017 covers </a:t>
            </a:r>
            <a:r>
              <a:rPr lang="en-US" sz="3200" b="1" dirty="0">
                <a:solidFill>
                  <a:srgbClr val="FF0000"/>
                </a:solidFill>
              </a:rPr>
              <a:t>police video &amp; audio recordings</a:t>
            </a:r>
          </a:p>
          <a:p>
            <a:r>
              <a:rPr lang="en-US" sz="3200" dirty="0"/>
              <a:t>Must request recording within 60 days of its creation</a:t>
            </a:r>
          </a:p>
          <a:p>
            <a:r>
              <a:rPr lang="en-US" sz="3200" dirty="0"/>
              <a:t>Agency has 30 days to respond, may deny for various reasons</a:t>
            </a:r>
          </a:p>
          <a:p>
            <a:r>
              <a:rPr lang="en-US" sz="3200" dirty="0"/>
              <a:t>Denials may be appealed within 30 days to court; $125 fee</a:t>
            </a:r>
          </a:p>
          <a:p>
            <a:r>
              <a:rPr lang="en-US" sz="3200" dirty="0"/>
              <a:t>Law enforcement agencies &amp; DAs have fairly broad discretion to release a recording (with or without a written request).</a:t>
            </a:r>
          </a:p>
          <a:p>
            <a:r>
              <a:rPr lang="en-US" sz="3200" dirty="0"/>
              <a:t>More </a:t>
            </a:r>
            <a:r>
              <a:rPr lang="en-US" sz="3200" dirty="0">
                <a:hlinkClick r:id="rId2"/>
              </a:rPr>
              <a:t>info on OOR website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001C-6B2F-4789-9C10-2C9863DB5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66EDBB4C-ACFD-4F6B-A972-17B18B702C3C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377">
                <a:defRPr/>
              </a:pPr>
              <a:t>33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225F8-1999-456D-BA62-C3B328781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5316F-44A5-49D3-85B8-67E8E24F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</p:spTree>
    <p:extLst>
      <p:ext uri="{BB962C8B-B14F-4D97-AF65-F5344CB8AC3E}">
        <p14:creationId xmlns:p14="http://schemas.microsoft.com/office/powerpoint/2010/main" val="38618402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81001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Other Request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912" y="1797978"/>
            <a:ext cx="11038489" cy="467902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Anticipate exemptions; avoid walking into one by carefully crafting request so that it </a:t>
            </a:r>
            <a:r>
              <a:rPr lang="en-US" sz="3000"/>
              <a:t>is not dismissed </a:t>
            </a:r>
            <a:r>
              <a:rPr lang="en-US" sz="3000" dirty="0"/>
              <a:t>with obvious exemption</a:t>
            </a:r>
          </a:p>
          <a:p>
            <a:r>
              <a:rPr lang="en-US" sz="3000" dirty="0"/>
              <a:t>Seek records—don’t ask questions</a:t>
            </a:r>
          </a:p>
          <a:p>
            <a:r>
              <a:rPr lang="en-US" sz="3000" dirty="0"/>
              <a:t>Be cautious in asking for lists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Agency not required to create a list that doesn’t exist (unless a database pull)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Instead, ask for all responsive records will produce list that you are seeking</a:t>
            </a:r>
          </a:p>
          <a:p>
            <a:r>
              <a:rPr lang="en-US" sz="3000" dirty="0"/>
              <a:t>Consider submitting multiple requests at once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Might avoid getting all requests bogged down by one or two controversial ones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Also helpful if request is time sensitive</a:t>
            </a:r>
          </a:p>
          <a:p>
            <a:r>
              <a:rPr lang="en-US" sz="3000" dirty="0"/>
              <a:t>Learn about the database software used by the agency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If possible, learn capabilities of program/database – ask if unsure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Terminology can be important – use agency jargon if possible</a:t>
            </a:r>
          </a:p>
          <a:p>
            <a:pPr lvl="2"/>
            <a:r>
              <a:rPr lang="en-US" sz="1900" dirty="0"/>
              <a:t>Create, export, compile, format, CSV, TXT, comma-delimited…</a:t>
            </a:r>
          </a:p>
          <a:p>
            <a:pPr lvl="1"/>
            <a:endParaRPr lang="en-US" dirty="0"/>
          </a:p>
          <a:p>
            <a:pPr marL="457189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14969-F2B5-4B6D-A45C-76233CF2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92704-56D6-4B29-A16D-8311C640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5AECB-822F-4DE1-8A22-6EFAEADC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174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3771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891541"/>
            <a:ext cx="541783" cy="5071111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25826" y="891541"/>
            <a:ext cx="8242175" cy="507111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48622" y="1660123"/>
            <a:ext cx="7217553" cy="330549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6600" b="1" dirty="0"/>
              <a:t>Appealing a </a:t>
            </a:r>
            <a:br>
              <a:rPr lang="en-US" sz="6600" b="1" dirty="0"/>
            </a:br>
            <a:r>
              <a:rPr lang="en-US" sz="6600" b="1" dirty="0"/>
              <a:t>RTKL Denial: </a:t>
            </a:r>
            <a:br>
              <a:rPr lang="en-US" sz="6600" b="1" dirty="0"/>
            </a:br>
            <a:r>
              <a:rPr lang="en-US" sz="6600" b="1" dirty="0"/>
              <a:t>Tips and Best Practices</a:t>
            </a:r>
            <a:endParaRPr lang="en-US" sz="7700" i="1" dirty="0"/>
          </a:p>
        </p:txBody>
      </p:sp>
    </p:spTree>
    <p:extLst>
      <p:ext uri="{BB962C8B-B14F-4D97-AF65-F5344CB8AC3E}">
        <p14:creationId xmlns:p14="http://schemas.microsoft.com/office/powerpoint/2010/main" val="382651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880"/>
          </a:xfr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Calibri (Headings)"/>
              </a:rPr>
              <a:t>Multiple Reasons to Consider </a:t>
            </a:r>
            <a:br>
              <a:rPr lang="en-US" b="1" dirty="0">
                <a:latin typeface="Calibri (Headings)"/>
              </a:rPr>
            </a:br>
            <a:r>
              <a:rPr lang="en-US" b="1" dirty="0">
                <a:latin typeface="Calibri (Headings)"/>
              </a:rPr>
              <a:t>Appealing a RTKL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49974"/>
            <a:ext cx="11201400" cy="4742903"/>
          </a:xfrm>
        </p:spPr>
        <p:txBody>
          <a:bodyPr>
            <a:normAutofit/>
          </a:bodyPr>
          <a:lstStyle/>
          <a:p>
            <a:r>
              <a:rPr lang="en-US" dirty="0"/>
              <a:t>If agency denies access to some or all records requested</a:t>
            </a:r>
          </a:p>
          <a:p>
            <a:r>
              <a:rPr lang="en-US" dirty="0"/>
              <a:t>If agency redacts portions of granted records</a:t>
            </a:r>
          </a:p>
          <a:p>
            <a:r>
              <a:rPr lang="en-US" dirty="0"/>
              <a:t>If agency fails to respond to RTKL response by statutory deadline</a:t>
            </a:r>
          </a:p>
          <a:p>
            <a:r>
              <a:rPr lang="en-US" dirty="0"/>
              <a:t>Ask agency to redact nonpublic portions of record rather than deny access to entire record</a:t>
            </a:r>
          </a:p>
          <a:p>
            <a:r>
              <a:rPr lang="en-US" dirty="0"/>
              <a:t>If production of granted records is delayed by agency</a:t>
            </a:r>
          </a:p>
          <a:p>
            <a:r>
              <a:rPr lang="en-US" dirty="0"/>
              <a:t>Fee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DB261-78CE-40AF-AB47-1F1FBCA1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B289E-0EC8-4898-B5EB-BFADD7619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CADDA-FD40-4F9C-BFF2-A8182213C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7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441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Grant OOR Extensions Whenever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9897"/>
            <a:ext cx="10972800" cy="4713464"/>
          </a:xfrm>
        </p:spPr>
        <p:txBody>
          <a:bodyPr>
            <a:normAutofit/>
          </a:bodyPr>
          <a:lstStyle/>
          <a:p>
            <a:r>
              <a:rPr lang="en-US" sz="3200" dirty="0"/>
              <a:t>Some appeals are complicated and require more extensive research; 30 days may not be sufficient</a:t>
            </a:r>
          </a:p>
          <a:p>
            <a:r>
              <a:rPr lang="en-US" sz="3200" dirty="0"/>
              <a:t>Heavy workload</a:t>
            </a:r>
          </a:p>
          <a:p>
            <a:r>
              <a:rPr lang="en-US" sz="3200" dirty="0"/>
              <a:t>This may allow the establishment of a briefing schedule, allowing agency to respond to requester’s arguments.  A briefing schedule may also permit the requester to respond to the agency’s arguments.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AB6D3-761B-4090-9D10-FC66F0AE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FDD95-A93C-4CA5-886B-6224AF95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06D19-8E17-4E71-AAD0-C741702BF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0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7241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Filing an Appeal is Simple and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0918"/>
            <a:ext cx="10972800" cy="4762444"/>
          </a:xfrm>
        </p:spPr>
        <p:txBody>
          <a:bodyPr>
            <a:normAutofit/>
          </a:bodyPr>
          <a:lstStyle/>
          <a:p>
            <a:r>
              <a:rPr lang="en-US" dirty="0"/>
              <a:t>Requester only required to submit basic info, but may choose to provide brief with legal arguments and point to specific evidence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Thousands of appeals are successfully appealed every year without the requester utilizing an attorney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An organized requester who keeps careful track of all dates and deadlines is all that is needed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If you have access to an attorney, can be helpful in more complicated situations or to reduce work for requester </a:t>
            </a:r>
          </a:p>
          <a:p>
            <a:r>
              <a:rPr lang="en-US" dirty="0"/>
              <a:t>Three simple requirements to appeal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Submit all required documents within 15 </a:t>
            </a:r>
            <a:r>
              <a:rPr lang="en-US" sz="2200" b="1" u="sng" dirty="0"/>
              <a:t>business</a:t>
            </a:r>
            <a:r>
              <a:rPr lang="en-US" sz="2200" dirty="0"/>
              <a:t> days of agency denial/deemed denial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Fill out one-page appeals form; not required to provide legal basis for appeal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Provide all required documentation (listed on appeals form)</a:t>
            </a:r>
          </a:p>
          <a:p>
            <a:pPr marL="457189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39808-53DB-4D10-B550-EBEBB5D4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8515-A2FE-48B2-B04C-7A1E69CA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5E5B0-49A9-44E4-8852-B31106F8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5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6221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If you want to become involved in appeal…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9897"/>
            <a:ext cx="10972800" cy="4713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/>
              <a:t>Try to consider what would help the appeals officer</a:t>
            </a:r>
          </a:p>
          <a:p>
            <a:r>
              <a:rPr lang="en-US" sz="3200" dirty="0"/>
              <a:t>Refute each exemption raised by agency, ideally with specific court cases or previous OOR final determinations</a:t>
            </a:r>
          </a:p>
          <a:p>
            <a:r>
              <a:rPr lang="en-US" sz="3200" dirty="0"/>
              <a:t>Point to specific evidence to demonstrate an agency’s factual assertions may be incorrect </a:t>
            </a:r>
          </a:p>
          <a:p>
            <a:r>
              <a:rPr lang="en-US" sz="3200" dirty="0"/>
              <a:t>Submit an affidavit if trying to utilize factual information to demonstrate an agency may be wrong</a:t>
            </a:r>
          </a:p>
          <a:p>
            <a:r>
              <a:rPr lang="en-US" sz="3200" dirty="0"/>
              <a:t>If agency cites new or additional reasons for denial, ask for an opportunity to respond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4E362-0BA8-4CEE-8CB9-16E22CFC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38399-E7A9-4663-B99B-BE91F5092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9AAD1-2FAD-483D-944D-930A5AFC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1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3771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891541"/>
            <a:ext cx="541783" cy="5071111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25826" y="891541"/>
            <a:ext cx="8242175" cy="507111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48622" y="1660123"/>
            <a:ext cx="7217553" cy="33054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 b="1" dirty="0"/>
              <a:t>Basics of the </a:t>
            </a:r>
            <a:br>
              <a:rPr lang="en-US" sz="6600" b="1" dirty="0"/>
            </a:br>
            <a:r>
              <a:rPr lang="en-US" sz="6600" b="1" dirty="0"/>
              <a:t>Right-to-Know Law</a:t>
            </a:r>
            <a:endParaRPr lang="en-US" sz="7700" i="1" dirty="0"/>
          </a:p>
        </p:txBody>
      </p:sp>
    </p:spTree>
    <p:extLst>
      <p:ext uri="{BB962C8B-B14F-4D97-AF65-F5344CB8AC3E}">
        <p14:creationId xmlns:p14="http://schemas.microsoft.com/office/powerpoint/2010/main" val="45746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6221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Three Options After the </a:t>
            </a:r>
            <a:br>
              <a:rPr lang="en-US" b="1" dirty="0">
                <a:latin typeface="Calibri (Headings)"/>
              </a:rPr>
            </a:br>
            <a:r>
              <a:rPr lang="en-US" b="1" dirty="0">
                <a:latin typeface="Calibri (Headings)"/>
              </a:rPr>
              <a:t>OOR’s Final Determination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9897"/>
            <a:ext cx="10972800" cy="47134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believe the OOR made an error, can request Petition for Reconsideration within 15 days of FD mailing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Cannot submit new evidence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OOR responds within 30 days</a:t>
            </a:r>
          </a:p>
          <a:p>
            <a:r>
              <a:rPr lang="en-US" dirty="0"/>
              <a:t>Agency or requester may appeal FD to court within 30 days of FD mailing; stays record request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Local agency </a:t>
            </a:r>
            <a:r>
              <a:rPr lang="en-US" dirty="0">
                <a:sym typeface="Wingdings" panose="05000000000000000000" pitchFamily="2" charset="2"/>
              </a:rPr>
              <a:t> Court of Common Pleas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State agency  Commonwealth Court</a:t>
            </a:r>
          </a:p>
          <a:p>
            <a:r>
              <a:rPr lang="en-US" dirty="0"/>
              <a:t>Submit a new RTKL request that is modified based on why first attempt was denied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Different format, agency, or individuals named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More specific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71F05-DAD0-4AA8-8F61-604FDEDE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A2425-8B4C-4F72-B8CF-7215EFC4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E72AE-40B7-42C8-9371-D767A17D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0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0369"/>
            <a:ext cx="10972800" cy="1325563"/>
          </a:xfrm>
          <a:solidFill>
            <a:srgbClr val="B9CDE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Calibri (Headings)"/>
              </a:rPr>
              <a:t>Additional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744200" cy="43513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Today’s training has been recorded and will be posted to our website.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If we did not answer your questions today or you have more questions, contact us: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Via website form: </a:t>
            </a:r>
            <a:r>
              <a:rPr lang="en-US" dirty="0">
                <a:hlinkClick r:id="rId2"/>
              </a:rPr>
              <a:t>https://www.openrecords.pa.gov/ContactOOR.cfm</a:t>
            </a:r>
            <a:r>
              <a:rPr lang="en-US" dirty="0"/>
              <a:t>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Via email: </a:t>
            </a:r>
            <a:r>
              <a:rPr lang="en-US" dirty="0">
                <a:hlinkClick r:id="rId3"/>
              </a:rPr>
              <a:t>openrecords@pa.gov</a:t>
            </a:r>
            <a:r>
              <a:rPr lang="en-US" dirty="0"/>
              <a:t>, or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Via phone: 717-346-9903.</a:t>
            </a:r>
          </a:p>
          <a:p>
            <a:pPr>
              <a:lnSpc>
                <a:spcPct val="100000"/>
              </a:lnSpc>
            </a:pPr>
            <a:r>
              <a:rPr lang="en-US" dirty="0"/>
              <a:t>Submitted questions are records under the RTKL.</a:t>
            </a:r>
          </a:p>
          <a:p>
            <a:pPr>
              <a:lnSpc>
                <a:spcPct val="100000"/>
              </a:lnSpc>
            </a:pPr>
            <a:r>
              <a:rPr lang="en-US" dirty="0"/>
              <a:t>OOR website has resources for agencies &amp; requesters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https://www.openrecords.pa.gov/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D2507-C6D7-4192-8BDF-F110561E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CF7DF-1008-456B-A61A-BB105BDA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AD3D7-BB2E-4B32-AA0F-0D22AB0F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630-5972-4BD4-A983-7DC15647C40F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15B1A-70E7-42D2-A19E-F1D2C0DA3F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Alphabet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289AA-4A67-4130-94A3-43647200E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OOR = Office of Open Records</a:t>
            </a:r>
          </a:p>
          <a:p>
            <a:r>
              <a:rPr lang="en-US" dirty="0"/>
              <a:t>FD = Final Determination</a:t>
            </a:r>
          </a:p>
          <a:p>
            <a:r>
              <a:rPr lang="en-US" dirty="0"/>
              <a:t>AORO = Agency Open Records Officer, also includes Open Records Officer, Right-to-Know Officer</a:t>
            </a:r>
          </a:p>
          <a:p>
            <a:r>
              <a:rPr lang="en-US" dirty="0"/>
              <a:t>RTKL = Right-to-Know Law</a:t>
            </a:r>
          </a:p>
          <a:p>
            <a:r>
              <a:rPr lang="en-US" dirty="0"/>
              <a:t>AO = Appeals Officer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3FD13-DDDF-419F-87D3-ED58C45A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51EA2-7EA6-4B52-8FDB-80E0801D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9C848-F763-4586-9325-A1BAF5D6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2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308F-346E-4D5F-9E51-A3C3D7CADA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/>
              <a:t>Access, Accountability, Good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E548D-C1F0-4E64-A32F-7A6A35D50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purpose of Pennsylvania’s Right-to-Know Law is: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i="1" dirty="0"/>
              <a:t>to promote access to government information in order to prohibit secrets, scrutinizes actions of local officials and make public officials accountable for their actions</a:t>
            </a:r>
          </a:p>
          <a:p>
            <a:r>
              <a:rPr lang="en-US" dirty="0"/>
              <a:t>Every record of an Agency is </a:t>
            </a:r>
            <a:r>
              <a:rPr lang="en-US" i="1" dirty="0"/>
              <a:t>presumed to be public. Agencies bear the burden </a:t>
            </a:r>
            <a:r>
              <a:rPr lang="en-US" dirty="0"/>
              <a:t>of proving that a record is not public.</a:t>
            </a:r>
          </a:p>
          <a:p>
            <a:r>
              <a:rPr lang="en-US" dirty="0"/>
              <a:t>An agency can withhold records; it is </a:t>
            </a:r>
            <a:r>
              <a:rPr lang="en-US" b="1" u="sng" dirty="0"/>
              <a:t>not</a:t>
            </a:r>
            <a:r>
              <a:rPr lang="en-US" dirty="0"/>
              <a:t> required to do so under the RTKL.</a:t>
            </a:r>
          </a:p>
          <a:p>
            <a:pPr marL="0" indent="0">
              <a:buNone/>
            </a:pPr>
            <a:endParaRPr lang="en-US" sz="33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A4211-FEDC-409F-BFB4-ED6C60E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35F23-27CC-490F-8087-7637966AC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E5D8-BC87-453D-BB08-B0C313CB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6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F984-9122-4545-92D2-78EF71F0A9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Is It a Record?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F93C-DF0A-4E63-8CC3-1DA39DFD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“Any information </a:t>
            </a:r>
            <a:r>
              <a:rPr lang="en-US" b="1" dirty="0">
                <a:latin typeface="Calibri" pitchFamily="34" charset="0"/>
              </a:rPr>
              <a:t>regardless of its physical form or character</a:t>
            </a:r>
            <a:r>
              <a:rPr lang="en-US" dirty="0">
                <a:latin typeface="Calibri" pitchFamily="34" charset="0"/>
              </a:rPr>
              <a:t> that </a:t>
            </a:r>
            <a:r>
              <a:rPr lang="en-US" i="1" dirty="0">
                <a:solidFill>
                  <a:schemeClr val="accent2"/>
                </a:solidFill>
                <a:latin typeface="Calibri" pitchFamily="34" charset="0"/>
              </a:rPr>
              <a:t>documents a transaction or activity of an agency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</a:rPr>
              <a:t>AND</a:t>
            </a:r>
            <a:r>
              <a:rPr lang="en-US" dirty="0">
                <a:latin typeface="Calibri" pitchFamily="34" charset="0"/>
              </a:rPr>
              <a:t> is created, received, or retained pursuant to law </a:t>
            </a:r>
            <a:r>
              <a:rPr lang="en-US" b="1" dirty="0">
                <a:latin typeface="Calibri" pitchFamily="34" charset="0"/>
              </a:rPr>
              <a:t>OR</a:t>
            </a:r>
            <a:r>
              <a:rPr lang="en-US" dirty="0">
                <a:latin typeface="Calibri" pitchFamily="34" charset="0"/>
              </a:rPr>
              <a:t> in connection with a transaction, business or activity of an agency.”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F165E-215B-45D5-A604-FFD549BE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AC61D-5330-4680-91B9-928DD0B1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95534-75A9-4AFD-B280-7C891680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4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2E70-AD96-499E-A2F0-9F2E564BC8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Is It a Public Record?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AA56E-A8CF-49EC-A861-3462C0329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RTKL-Section 708(b):  Do any exemptions apply, and if so, are we going to invoke them?</a:t>
            </a:r>
          </a:p>
          <a:p>
            <a:r>
              <a:rPr lang="en-US" dirty="0"/>
              <a:t>Are there any federal or state statutes, or a judge’s order, that make these records “non-public”? (Section 306)</a:t>
            </a:r>
          </a:p>
          <a:p>
            <a:r>
              <a:rPr lang="en-US" dirty="0"/>
              <a:t>Is the record protected by privilege? (Section 305)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C8E2F-8EE3-4662-849A-9E07650F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BBC26-7C45-46F5-B02B-CF411418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04AB6-2A82-421C-BF49-BFE5FBB71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7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B1DD-5367-46EC-8F63-EC9C06616D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The RTKL Process: The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2318B-8FB4-4653-8660-4194B2E79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 made to Agency Open Records Officer</a:t>
            </a:r>
          </a:p>
          <a:p>
            <a:r>
              <a:rPr lang="en-US" dirty="0"/>
              <a:t>Agency has 5 business days to respond + give reasons for withholding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Grant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Deny – 30 RTKL exemptions, court order, other laws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Partially Grant/Deny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Good faith 30-day extension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D20B3-EDE3-4C1F-ABAF-42D38172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OOR Annual Training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34814-A12F-4A66-8C4C-98B39F6F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6169-9917-4F07-AC36-CE82F0B1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73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2910</Words>
  <Application>Microsoft Office PowerPoint</Application>
  <PresentationFormat>Widescreen</PresentationFormat>
  <Paragraphs>385</Paragraphs>
  <Slides>41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Calibri (Headings)</vt:lpstr>
      <vt:lpstr>Calibri Light</vt:lpstr>
      <vt:lpstr>Wingdings</vt:lpstr>
      <vt:lpstr>2_Office Theme</vt:lpstr>
      <vt:lpstr>3_Office Theme</vt:lpstr>
      <vt:lpstr>1_Office Theme</vt:lpstr>
      <vt:lpstr>Office Theme</vt:lpstr>
      <vt:lpstr>PowerPoint Presentation</vt:lpstr>
      <vt:lpstr>2022 Annual Training</vt:lpstr>
      <vt:lpstr>OOR Annual Training Topics</vt:lpstr>
      <vt:lpstr>Basics of the  Right-to-Know Law</vt:lpstr>
      <vt:lpstr>Alphabet Soup</vt:lpstr>
      <vt:lpstr>Access, Accountability, Good Government</vt:lpstr>
      <vt:lpstr>Is It a Record?</vt:lpstr>
      <vt:lpstr>Is It a Public Record?</vt:lpstr>
      <vt:lpstr>The RTKL Process: The Request</vt:lpstr>
      <vt:lpstr>The RTKL Process: The Request</vt:lpstr>
      <vt:lpstr>The RTKL Process: Appeal</vt:lpstr>
      <vt:lpstr>The RTKL Process: Mediation</vt:lpstr>
      <vt:lpstr>The RTKL Process: Appeal</vt:lpstr>
      <vt:lpstr>Final Determinations</vt:lpstr>
      <vt:lpstr>The RTKL Process: Court Appeal</vt:lpstr>
      <vt:lpstr>Payment Issues</vt:lpstr>
      <vt:lpstr>More Payment Issues </vt:lpstr>
      <vt:lpstr>Agencies &amp; RTKL:  Tips and Best Practices</vt:lpstr>
      <vt:lpstr>Respond to All Requests</vt:lpstr>
      <vt:lpstr>Take Pro-Active Measures to Mitigate Increased Volume of RTKL Requests</vt:lpstr>
      <vt:lpstr>Post Records Online</vt:lpstr>
      <vt:lpstr>Communicate with the Requester</vt:lpstr>
      <vt:lpstr>Consider Granting Some Exempt Records</vt:lpstr>
      <vt:lpstr>Appoint the Right Employee as AORO</vt:lpstr>
      <vt:lpstr>Conduct Agency Business on Agency Accounts/Devices</vt:lpstr>
      <vt:lpstr>Consider Mediation </vt:lpstr>
      <vt:lpstr>Cite Lack of Specificity With Caution </vt:lpstr>
      <vt:lpstr>Requesting Records:  Tips and Best Practices</vt:lpstr>
      <vt:lpstr>Submit your RTKL Request  to the Correct Agency</vt:lpstr>
      <vt:lpstr>Be As Specific As Possible In Request</vt:lpstr>
      <vt:lpstr>Track and Dates &amp; Deadlines  In Case You Need to Appeal</vt:lpstr>
      <vt:lpstr>Consider Engaging &amp; Negotiating with Agency</vt:lpstr>
      <vt:lpstr>RTKL Does Not Apply to Police Recordings</vt:lpstr>
      <vt:lpstr>Other Request Tips</vt:lpstr>
      <vt:lpstr>Appealing a  RTKL Denial:  Tips and Best Practices</vt:lpstr>
      <vt:lpstr>Multiple Reasons to Consider  Appealing a RTKL Response</vt:lpstr>
      <vt:lpstr>Grant OOR Extensions Whenever Possible</vt:lpstr>
      <vt:lpstr>Filing an Appeal is Simple and Free</vt:lpstr>
      <vt:lpstr>If you want to become involved in appeal…</vt:lpstr>
      <vt:lpstr>Three Options After the  OOR’s Final Determination </vt:lpstr>
      <vt:lpstr>Additional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Wagenseller, Liz</dc:creator>
  <cp:lastModifiedBy>Sostar, Janelle K</cp:lastModifiedBy>
  <cp:revision>29</cp:revision>
  <cp:lastPrinted>2022-10-26T19:18:08Z</cp:lastPrinted>
  <dcterms:created xsi:type="dcterms:W3CDTF">2022-10-25T18:10:58Z</dcterms:created>
  <dcterms:modified xsi:type="dcterms:W3CDTF">2022-11-15T16:42:30Z</dcterms:modified>
</cp:coreProperties>
</file>