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410" r:id="rId2"/>
    <p:sldId id="411" r:id="rId3"/>
    <p:sldId id="445" r:id="rId4"/>
    <p:sldId id="300" r:id="rId5"/>
    <p:sldId id="401" r:id="rId6"/>
    <p:sldId id="400" r:id="rId7"/>
    <p:sldId id="258" r:id="rId8"/>
    <p:sldId id="259" r:id="rId9"/>
    <p:sldId id="398" r:id="rId10"/>
    <p:sldId id="260" r:id="rId11"/>
    <p:sldId id="261" r:id="rId12"/>
    <p:sldId id="265" r:id="rId13"/>
    <p:sldId id="399" r:id="rId14"/>
    <p:sldId id="263" r:id="rId15"/>
    <p:sldId id="302" r:id="rId16"/>
    <p:sldId id="414" r:id="rId17"/>
    <p:sldId id="416" r:id="rId18"/>
    <p:sldId id="417" r:id="rId19"/>
    <p:sldId id="418" r:id="rId20"/>
    <p:sldId id="419" r:id="rId21"/>
    <p:sldId id="420" r:id="rId22"/>
    <p:sldId id="421" r:id="rId23"/>
    <p:sldId id="422" r:id="rId24"/>
    <p:sldId id="423" r:id="rId25"/>
    <p:sldId id="424" r:id="rId26"/>
    <p:sldId id="425" r:id="rId27"/>
    <p:sldId id="426" r:id="rId28"/>
    <p:sldId id="427" r:id="rId29"/>
    <p:sldId id="322" r:id="rId30"/>
    <p:sldId id="440" r:id="rId31"/>
    <p:sldId id="439" r:id="rId32"/>
    <p:sldId id="431" r:id="rId33"/>
    <p:sldId id="433" r:id="rId34"/>
    <p:sldId id="428" r:id="rId35"/>
    <p:sldId id="441" r:id="rId36"/>
    <p:sldId id="429" r:id="rId37"/>
    <p:sldId id="430" r:id="rId38"/>
    <p:sldId id="432" r:id="rId39"/>
    <p:sldId id="434" r:id="rId40"/>
    <p:sldId id="435" r:id="rId41"/>
    <p:sldId id="442" r:id="rId42"/>
    <p:sldId id="443" r:id="rId43"/>
    <p:sldId id="446" r:id="rId44"/>
    <p:sldId id="444" r:id="rId45"/>
    <p:sldId id="436" r:id="rId46"/>
    <p:sldId id="437" r:id="rId47"/>
    <p:sldId id="40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9" autoAdjust="0"/>
    <p:restoredTop sz="94660"/>
  </p:normalViewPr>
  <p:slideViewPr>
    <p:cSldViewPr>
      <p:cViewPr varScale="1">
        <p:scale>
          <a:sx n="132" d="100"/>
          <a:sy n="132" d="100"/>
        </p:scale>
        <p:origin x="588"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695A41-E4BD-41CE-87BF-A3A6EE80148E}" type="datetimeFigureOut">
              <a:rPr lang="en-US" smtClean="0"/>
              <a:t>11/6/2019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14562-6A33-46B3-B818-126D86B72263}" type="slidenum">
              <a:rPr lang="en-US" smtClean="0"/>
              <a:t>‹#›</a:t>
            </a:fld>
            <a:endParaRPr lang="en-US" dirty="0"/>
          </a:p>
        </p:txBody>
      </p:sp>
    </p:spTree>
    <p:extLst>
      <p:ext uri="{BB962C8B-B14F-4D97-AF65-F5344CB8AC3E}">
        <p14:creationId xmlns:p14="http://schemas.microsoft.com/office/powerpoint/2010/main" val="1916869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9486D-9363-49E6-BF19-37CB170AE2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5E65E-ED59-4104-9A9A-477C1ACD5BE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82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9486D-9363-49E6-BF19-37CB170AE2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5E65E-ED59-4104-9A9A-477C1ACD5BE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40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9486D-9363-49E6-BF19-37CB170AE2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5E65E-ED59-4104-9A9A-477C1ACD5BE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654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9486D-9363-49E6-BF19-37CB170AE2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5E65E-ED59-4104-9A9A-477C1ACD5BE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258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180A21-CFFB-43A8-AEF3-F354244AE398}"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dirty="0"/>
              <a:t>Submit questions for panel discussion at openrecords@pa.gov</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dirty="0"/>
          </a:p>
        </p:txBody>
      </p:sp>
    </p:spTree>
    <p:extLst>
      <p:ext uri="{BB962C8B-B14F-4D97-AF65-F5344CB8AC3E}">
        <p14:creationId xmlns:p14="http://schemas.microsoft.com/office/powerpoint/2010/main" val="221629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3789A8-EF31-4E5A-99D3-8323D22F7076}"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dirty="0"/>
              <a:t>Submit questions for panel discussion at openrecords@pa.gov</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dirty="0"/>
          </a:p>
        </p:txBody>
      </p:sp>
    </p:spTree>
    <p:extLst>
      <p:ext uri="{BB962C8B-B14F-4D97-AF65-F5344CB8AC3E}">
        <p14:creationId xmlns:p14="http://schemas.microsoft.com/office/powerpoint/2010/main" val="74004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0E48B-E8F1-4BF5-83E1-5B2A016A4271}"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dirty="0"/>
              <a:t>Submit questions for panel discussion at openrecords@pa.gov</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dirty="0"/>
          </a:p>
        </p:txBody>
      </p:sp>
    </p:spTree>
    <p:extLst>
      <p:ext uri="{BB962C8B-B14F-4D97-AF65-F5344CB8AC3E}">
        <p14:creationId xmlns:p14="http://schemas.microsoft.com/office/powerpoint/2010/main" val="24044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86B58-5FB7-40B3-9394-852ACADC8E11}"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dirty="0"/>
              <a:t>Submit questions for panel discussion at openrecords@pa.gov</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dirty="0"/>
          </a:p>
        </p:txBody>
      </p:sp>
    </p:spTree>
    <p:extLst>
      <p:ext uri="{BB962C8B-B14F-4D97-AF65-F5344CB8AC3E}">
        <p14:creationId xmlns:p14="http://schemas.microsoft.com/office/powerpoint/2010/main" val="151417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4F839-2B62-4EE9-A2AB-BC0C589AF663}"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dirty="0"/>
              <a:t>Submit questions for panel discussion at openrecords@pa.gov</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dirty="0"/>
          </a:p>
        </p:txBody>
      </p:sp>
    </p:spTree>
    <p:extLst>
      <p:ext uri="{BB962C8B-B14F-4D97-AF65-F5344CB8AC3E}">
        <p14:creationId xmlns:p14="http://schemas.microsoft.com/office/powerpoint/2010/main" val="81670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90A04A-AB10-40A3-9674-00D0C984FEF9}" type="datetime1">
              <a:rPr lang="en-US" smtClean="0"/>
              <a:t>11/6/2019</a:t>
            </a:fld>
            <a:endParaRPr lang="en-US" dirty="0"/>
          </a:p>
        </p:txBody>
      </p:sp>
      <p:sp>
        <p:nvSpPr>
          <p:cNvPr id="6" name="Footer Placeholder 5"/>
          <p:cNvSpPr>
            <a:spLocks noGrp="1"/>
          </p:cNvSpPr>
          <p:nvPr>
            <p:ph type="ftr" sz="quarter" idx="11"/>
          </p:nvPr>
        </p:nvSpPr>
        <p:spPr/>
        <p:txBody>
          <a:bodyPr/>
          <a:lstStyle/>
          <a:p>
            <a:r>
              <a:rPr lang="en-US" dirty="0"/>
              <a:t>Submit questions for panel discussion at openrecords@pa.gov</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dirty="0"/>
          </a:p>
        </p:txBody>
      </p:sp>
    </p:spTree>
    <p:extLst>
      <p:ext uri="{BB962C8B-B14F-4D97-AF65-F5344CB8AC3E}">
        <p14:creationId xmlns:p14="http://schemas.microsoft.com/office/powerpoint/2010/main" val="155434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F040F1-5212-4E2B-8D91-BE60A7B9273B}" type="datetime1">
              <a:rPr lang="en-US" smtClean="0"/>
              <a:t>11/6/2019</a:t>
            </a:fld>
            <a:endParaRPr lang="en-US" dirty="0"/>
          </a:p>
        </p:txBody>
      </p:sp>
      <p:sp>
        <p:nvSpPr>
          <p:cNvPr id="8" name="Footer Placeholder 7"/>
          <p:cNvSpPr>
            <a:spLocks noGrp="1"/>
          </p:cNvSpPr>
          <p:nvPr>
            <p:ph type="ftr" sz="quarter" idx="11"/>
          </p:nvPr>
        </p:nvSpPr>
        <p:spPr/>
        <p:txBody>
          <a:bodyPr/>
          <a:lstStyle/>
          <a:p>
            <a:r>
              <a:rPr lang="en-US" dirty="0"/>
              <a:t>Submit questions for panel discussion at openrecords@pa.gov</a:t>
            </a:r>
          </a:p>
        </p:txBody>
      </p:sp>
      <p:sp>
        <p:nvSpPr>
          <p:cNvPr id="9" name="Slide Number Placeholder 8"/>
          <p:cNvSpPr>
            <a:spLocks noGrp="1"/>
          </p:cNvSpPr>
          <p:nvPr>
            <p:ph type="sldNum" sz="quarter" idx="12"/>
          </p:nvPr>
        </p:nvSpPr>
        <p:spPr/>
        <p:txBody>
          <a:bodyPr/>
          <a:lstStyle/>
          <a:p>
            <a:fld id="{556DD6AA-E689-463F-A975-02F25735A162}" type="slidenum">
              <a:rPr lang="en-US" smtClean="0"/>
              <a:t>‹#›</a:t>
            </a:fld>
            <a:endParaRPr lang="en-US" dirty="0"/>
          </a:p>
        </p:txBody>
      </p:sp>
    </p:spTree>
    <p:extLst>
      <p:ext uri="{BB962C8B-B14F-4D97-AF65-F5344CB8AC3E}">
        <p14:creationId xmlns:p14="http://schemas.microsoft.com/office/powerpoint/2010/main" val="320197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2FBA53-572F-4663-8CDF-E127FBB209E1}" type="datetime1">
              <a:rPr lang="en-US" smtClean="0"/>
              <a:t>11/6/2019</a:t>
            </a:fld>
            <a:endParaRPr lang="en-US" dirty="0"/>
          </a:p>
        </p:txBody>
      </p:sp>
      <p:sp>
        <p:nvSpPr>
          <p:cNvPr id="4" name="Footer Placeholder 3"/>
          <p:cNvSpPr>
            <a:spLocks noGrp="1"/>
          </p:cNvSpPr>
          <p:nvPr>
            <p:ph type="ftr" sz="quarter" idx="11"/>
          </p:nvPr>
        </p:nvSpPr>
        <p:spPr/>
        <p:txBody>
          <a:bodyPr/>
          <a:lstStyle/>
          <a:p>
            <a:r>
              <a:rPr lang="en-US" dirty="0"/>
              <a:t>Submit questions for panel discussion at openrecords@pa.gov</a:t>
            </a:r>
          </a:p>
        </p:txBody>
      </p:sp>
      <p:sp>
        <p:nvSpPr>
          <p:cNvPr id="5" name="Slide Number Placeholder 4"/>
          <p:cNvSpPr>
            <a:spLocks noGrp="1"/>
          </p:cNvSpPr>
          <p:nvPr>
            <p:ph type="sldNum" sz="quarter" idx="12"/>
          </p:nvPr>
        </p:nvSpPr>
        <p:spPr/>
        <p:txBody>
          <a:bodyPr/>
          <a:lstStyle/>
          <a:p>
            <a:fld id="{556DD6AA-E689-463F-A975-02F25735A162}" type="slidenum">
              <a:rPr lang="en-US" smtClean="0"/>
              <a:t>‹#›</a:t>
            </a:fld>
            <a:endParaRPr lang="en-US" dirty="0"/>
          </a:p>
        </p:txBody>
      </p:sp>
    </p:spTree>
    <p:extLst>
      <p:ext uri="{BB962C8B-B14F-4D97-AF65-F5344CB8AC3E}">
        <p14:creationId xmlns:p14="http://schemas.microsoft.com/office/powerpoint/2010/main" val="155978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69CDB-A3D8-4128-902D-40E85BA3579E}" type="datetime1">
              <a:rPr lang="en-US" smtClean="0"/>
              <a:t>11/6/2019</a:t>
            </a:fld>
            <a:endParaRPr lang="en-US" dirty="0"/>
          </a:p>
        </p:txBody>
      </p:sp>
      <p:sp>
        <p:nvSpPr>
          <p:cNvPr id="3" name="Footer Placeholder 2"/>
          <p:cNvSpPr>
            <a:spLocks noGrp="1"/>
          </p:cNvSpPr>
          <p:nvPr>
            <p:ph type="ftr" sz="quarter" idx="11"/>
          </p:nvPr>
        </p:nvSpPr>
        <p:spPr/>
        <p:txBody>
          <a:bodyPr/>
          <a:lstStyle/>
          <a:p>
            <a:r>
              <a:rPr lang="en-US" dirty="0"/>
              <a:t>Submit questions for panel discussion at openrecords@pa.gov</a:t>
            </a:r>
          </a:p>
        </p:txBody>
      </p:sp>
      <p:sp>
        <p:nvSpPr>
          <p:cNvPr id="4" name="Slide Number Placeholder 3"/>
          <p:cNvSpPr>
            <a:spLocks noGrp="1"/>
          </p:cNvSpPr>
          <p:nvPr>
            <p:ph type="sldNum" sz="quarter" idx="12"/>
          </p:nvPr>
        </p:nvSpPr>
        <p:spPr/>
        <p:txBody>
          <a:bodyPr/>
          <a:lstStyle/>
          <a:p>
            <a:fld id="{556DD6AA-E689-463F-A975-02F25735A162}" type="slidenum">
              <a:rPr lang="en-US" smtClean="0"/>
              <a:t>‹#›</a:t>
            </a:fld>
            <a:endParaRPr lang="en-US" dirty="0"/>
          </a:p>
        </p:txBody>
      </p:sp>
    </p:spTree>
    <p:extLst>
      <p:ext uri="{BB962C8B-B14F-4D97-AF65-F5344CB8AC3E}">
        <p14:creationId xmlns:p14="http://schemas.microsoft.com/office/powerpoint/2010/main" val="77082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B5C989-535B-48DC-BD14-B841ECAF9CF3}" type="datetime1">
              <a:rPr lang="en-US" smtClean="0"/>
              <a:t>11/6/2019</a:t>
            </a:fld>
            <a:endParaRPr lang="en-US" dirty="0"/>
          </a:p>
        </p:txBody>
      </p:sp>
      <p:sp>
        <p:nvSpPr>
          <p:cNvPr id="6" name="Footer Placeholder 5"/>
          <p:cNvSpPr>
            <a:spLocks noGrp="1"/>
          </p:cNvSpPr>
          <p:nvPr>
            <p:ph type="ftr" sz="quarter" idx="11"/>
          </p:nvPr>
        </p:nvSpPr>
        <p:spPr/>
        <p:txBody>
          <a:bodyPr/>
          <a:lstStyle/>
          <a:p>
            <a:r>
              <a:rPr lang="en-US" dirty="0"/>
              <a:t>Submit questions for panel discussion at openrecords@pa.gov</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dirty="0"/>
          </a:p>
        </p:txBody>
      </p:sp>
    </p:spTree>
    <p:extLst>
      <p:ext uri="{BB962C8B-B14F-4D97-AF65-F5344CB8AC3E}">
        <p14:creationId xmlns:p14="http://schemas.microsoft.com/office/powerpoint/2010/main" val="295825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9A4562-8F76-4CAA-B028-D544BE85FA2F}" type="datetime1">
              <a:rPr lang="en-US" smtClean="0"/>
              <a:t>11/6/2019</a:t>
            </a:fld>
            <a:endParaRPr lang="en-US" dirty="0"/>
          </a:p>
        </p:txBody>
      </p:sp>
      <p:sp>
        <p:nvSpPr>
          <p:cNvPr id="6" name="Footer Placeholder 5"/>
          <p:cNvSpPr>
            <a:spLocks noGrp="1"/>
          </p:cNvSpPr>
          <p:nvPr>
            <p:ph type="ftr" sz="quarter" idx="11"/>
          </p:nvPr>
        </p:nvSpPr>
        <p:spPr/>
        <p:txBody>
          <a:bodyPr/>
          <a:lstStyle/>
          <a:p>
            <a:r>
              <a:rPr lang="en-US" dirty="0"/>
              <a:t>Submit questions for panel discussion at openrecords@pa.gov</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dirty="0"/>
          </a:p>
        </p:txBody>
      </p:sp>
    </p:spTree>
    <p:extLst>
      <p:ext uri="{BB962C8B-B14F-4D97-AF65-F5344CB8AC3E}">
        <p14:creationId xmlns:p14="http://schemas.microsoft.com/office/powerpoint/2010/main" val="200269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23E18-8A79-4A54-95B1-364F8E9A2353}" type="datetime1">
              <a:rPr lang="en-US" smtClean="0"/>
              <a:t>11/6/2019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Submit questions for panel discussion at openrecords@pa.gov</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DD6AA-E689-463F-A975-02F25735A162}" type="slidenum">
              <a:rPr lang="en-US" smtClean="0"/>
              <a:t>‹#›</a:t>
            </a:fld>
            <a:endParaRPr lang="en-US" dirty="0"/>
          </a:p>
        </p:txBody>
      </p:sp>
    </p:spTree>
    <p:extLst>
      <p:ext uri="{BB962C8B-B14F-4D97-AF65-F5344CB8AC3E}">
        <p14:creationId xmlns:p14="http://schemas.microsoft.com/office/powerpoint/2010/main" val="122884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records.pa.gov/" TargetMode="External"/><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earneson@pa.gov" TargetMode="External"/><Relationship Id="rId5" Type="http://schemas.openxmlformats.org/officeDocument/2006/relationships/hyperlink" Target="https://twitter.com/OpenRecordsPA" TargetMode="External"/><Relationship Id="rId4" Type="http://schemas.openxmlformats.org/officeDocument/2006/relationships/hyperlink" Target="https://twitter.com/ErikOpenRecord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penrecords.pa.gov/"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charlesbrow@pa.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openrecords.pa.gov/"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mailto:Dlantz-Joh@pa.gov" TargetMode="External"/><Relationship Id="rId4" Type="http://schemas.openxmlformats.org/officeDocument/2006/relationships/hyperlink" Target="mailto:Nbyerly@p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cid:image001.png@01D593DF.35741DD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penrecords.pa.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earneson@pa.gov"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cid:image002.jpg@01D59485.E5BB3470"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219200" y="2971800"/>
            <a:ext cx="7010400" cy="1295400"/>
          </a:xfrm>
        </p:spPr>
        <p:txBody>
          <a:bodyPr>
            <a:noAutofit/>
          </a:bodyPr>
          <a:lstStyle/>
          <a:p>
            <a:r>
              <a:rPr lang="en-US" sz="3200" b="1" dirty="0"/>
              <a:t>OOR Annual Training</a:t>
            </a:r>
            <a:br>
              <a:rPr lang="en-US" sz="3200" dirty="0"/>
            </a:br>
            <a:r>
              <a:rPr lang="en-US" sz="3200" dirty="0"/>
              <a:t>November 7, 2019</a:t>
            </a:r>
            <a:endParaRPr lang="en-US" sz="2800" i="1" dirty="0"/>
          </a:p>
        </p:txBody>
      </p:sp>
      <p:sp>
        <p:nvSpPr>
          <p:cNvPr id="3" name="Subtitle 2"/>
          <p:cNvSpPr>
            <a:spLocks noGrp="1"/>
          </p:cNvSpPr>
          <p:nvPr>
            <p:ph type="subTitle" idx="1"/>
          </p:nvPr>
        </p:nvSpPr>
        <p:spPr>
          <a:xfrm>
            <a:off x="3410777" y="2491605"/>
            <a:ext cx="4267200" cy="523037"/>
          </a:xfrm>
        </p:spPr>
        <p:txBody>
          <a:bodyPr rtlCol="0">
            <a:normAutofit/>
          </a:bodyPr>
          <a:lstStyle/>
          <a:p>
            <a:pPr eaLnBrk="1" fontAlgn="auto" hangingPunct="1">
              <a:spcAft>
                <a:spcPts val="0"/>
              </a:spcAft>
              <a:buFont typeface="Arial" pitchFamily="34" charset="0"/>
              <a:buNone/>
              <a:defRPr/>
            </a:pPr>
            <a:r>
              <a:rPr lang="en-US" sz="2400" dirty="0">
                <a:solidFill>
                  <a:schemeClr val="tx2"/>
                </a:solidFill>
              </a:rPr>
              <a:t>Erik Arneson, Executive Director</a:t>
            </a:r>
          </a:p>
        </p:txBody>
      </p:sp>
      <p:sp>
        <p:nvSpPr>
          <p:cNvPr id="2053" name="TextBox 5"/>
          <p:cNvSpPr txBox="1">
            <a:spLocks noChangeArrowheads="1"/>
          </p:cNvSpPr>
          <p:nvPr/>
        </p:nvSpPr>
        <p:spPr bwMode="auto">
          <a:xfrm>
            <a:off x="1524000" y="4336991"/>
            <a:ext cx="6400800" cy="1631216"/>
          </a:xfrm>
          <a:prstGeom prst="rect">
            <a:avLst/>
          </a:prstGeom>
          <a:solidFill>
            <a:schemeClr val="accent1">
              <a:lumMod val="40000"/>
              <a:lumOff val="60000"/>
            </a:schemeClr>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hlinkClick r:id="rId3"/>
              </a:rPr>
              <a:t>https://openrecords.pa.gov</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hlinkClick r:id="rId4"/>
              </a:rPr>
              <a:t>@ErikOpenRecords</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hlinkClick r:id="rId5"/>
              </a:rPr>
              <a:t>@OpenRecordsPA</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hlinkClick r:id="rId6"/>
              </a:rPr>
              <a:t>earneson@pa.gov</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rPr>
              <a:t>(717) 346-9903</a:t>
            </a:r>
          </a:p>
        </p:txBody>
      </p:sp>
      <p:pic>
        <p:nvPicPr>
          <p:cNvPr id="7" name="Picture 2" descr="O:\ExecutiveOffice_241010100\OOR_Logos_and_Pictures\Open Records_Logo elongat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3341" y="990600"/>
            <a:ext cx="5962118" cy="14581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EB4DE7BF-9436-4C87-83AB-2B7072AADEFE}"/>
              </a:ext>
            </a:extLst>
          </p:cNvPr>
          <p:cNvSpPr>
            <a:spLocks noGrp="1"/>
          </p:cNvSpPr>
          <p:nvPr>
            <p:ph type="ftr" sz="quarter" idx="11"/>
          </p:nvPr>
        </p:nvSpPr>
        <p:spPr/>
        <p:txBody>
          <a:bodyPr/>
          <a:lstStyle/>
          <a:p>
            <a:r>
              <a:rPr lang="en-US" dirty="0"/>
              <a:t>Submit questions for panel discussion at openrecords@pa.gov</a:t>
            </a:r>
          </a:p>
        </p:txBody>
      </p:sp>
    </p:spTree>
    <p:extLst>
      <p:ext uri="{BB962C8B-B14F-4D97-AF65-F5344CB8AC3E}">
        <p14:creationId xmlns:p14="http://schemas.microsoft.com/office/powerpoint/2010/main" val="215316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solidFill>
                  <a:schemeClr val="bg1"/>
                </a:solidFill>
              </a:rPr>
              <a:t>Public Comment</a:t>
            </a:r>
          </a:p>
        </p:txBody>
      </p:sp>
      <p:sp>
        <p:nvSpPr>
          <p:cNvPr id="3" name="Content Placeholder 2"/>
          <p:cNvSpPr>
            <a:spLocks noGrp="1"/>
          </p:cNvSpPr>
          <p:nvPr>
            <p:ph idx="1"/>
          </p:nvPr>
        </p:nvSpPr>
        <p:spPr>
          <a:xfrm>
            <a:off x="457200" y="1417638"/>
            <a:ext cx="8229600" cy="4525963"/>
          </a:xfrm>
        </p:spPr>
        <p:txBody>
          <a:bodyPr>
            <a:normAutofit/>
          </a:bodyPr>
          <a:lstStyle/>
          <a:p>
            <a:pPr>
              <a:spcBef>
                <a:spcPts val="0"/>
              </a:spcBef>
            </a:pPr>
            <a:r>
              <a:rPr lang="en-US" sz="2800" dirty="0"/>
              <a:t>Commenters can be limited to residents and taxpayers</a:t>
            </a:r>
          </a:p>
          <a:p>
            <a:pPr>
              <a:spcBef>
                <a:spcPts val="0"/>
              </a:spcBef>
            </a:pPr>
            <a:endParaRPr lang="en-US" sz="2800" dirty="0"/>
          </a:p>
          <a:p>
            <a:pPr>
              <a:spcBef>
                <a:spcPts val="0"/>
              </a:spcBef>
            </a:pPr>
            <a:r>
              <a:rPr lang="en-US" sz="2800" dirty="0"/>
              <a:t>Right to comment on issues that are or may be before the board (before any pertinent votes)</a:t>
            </a:r>
          </a:p>
          <a:p>
            <a:pPr>
              <a:spcBef>
                <a:spcPts val="0"/>
              </a:spcBef>
            </a:pPr>
            <a:endParaRPr lang="en-US" sz="2800" dirty="0"/>
          </a:p>
          <a:p>
            <a:pPr>
              <a:spcBef>
                <a:spcPts val="0"/>
              </a:spcBef>
            </a:pPr>
            <a:r>
              <a:rPr lang="en-US" sz="2800" dirty="0"/>
              <a:t>Board may establish </a:t>
            </a:r>
            <a:r>
              <a:rPr lang="en-US" sz="2800" i="1" dirty="0"/>
              <a:t>reasonable</a:t>
            </a:r>
            <a:r>
              <a:rPr lang="en-US" sz="2800" dirty="0"/>
              <a:t> rules for public comment (time limits, spokespersons, specific v. general)</a:t>
            </a:r>
          </a:p>
        </p:txBody>
      </p:sp>
      <p:sp>
        <p:nvSpPr>
          <p:cNvPr id="4" name="Footer Placeholder 1">
            <a:extLst>
              <a:ext uri="{FF2B5EF4-FFF2-40B4-BE49-F238E27FC236}">
                <a16:creationId xmlns:a16="http://schemas.microsoft.com/office/drawing/2014/main" id="{8E5255A0-43FE-40D7-8891-61683E573761}"/>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235073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solidFill>
                  <a:schemeClr val="bg1"/>
                </a:solidFill>
              </a:rPr>
              <a:t>Executive Sessions</a:t>
            </a:r>
          </a:p>
        </p:txBody>
      </p:sp>
      <p:sp>
        <p:nvSpPr>
          <p:cNvPr id="3" name="Content Placeholder 2"/>
          <p:cNvSpPr>
            <a:spLocks noGrp="1"/>
          </p:cNvSpPr>
          <p:nvPr>
            <p:ph idx="1"/>
          </p:nvPr>
        </p:nvSpPr>
        <p:spPr>
          <a:xfrm>
            <a:off x="465944" y="1417638"/>
            <a:ext cx="8229600" cy="4525963"/>
          </a:xfrm>
        </p:spPr>
        <p:txBody>
          <a:bodyPr>
            <a:normAutofit fontScale="92500" lnSpcReduction="10000"/>
          </a:bodyPr>
          <a:lstStyle/>
          <a:p>
            <a:pPr>
              <a:lnSpc>
                <a:spcPct val="110000"/>
              </a:lnSpc>
              <a:spcBef>
                <a:spcPts val="0"/>
              </a:spcBef>
            </a:pPr>
            <a:r>
              <a:rPr lang="en-US" sz="3000" dirty="0"/>
              <a:t>Can be held before, during, or after an open meeting, or announced for some future time</a:t>
            </a:r>
          </a:p>
          <a:p>
            <a:pPr>
              <a:lnSpc>
                <a:spcPct val="110000"/>
              </a:lnSpc>
              <a:spcBef>
                <a:spcPts val="0"/>
              </a:spcBef>
            </a:pPr>
            <a:endParaRPr lang="en-US" sz="3000" dirty="0"/>
          </a:p>
          <a:p>
            <a:pPr>
              <a:lnSpc>
                <a:spcPct val="110000"/>
              </a:lnSpc>
              <a:spcBef>
                <a:spcPts val="0"/>
              </a:spcBef>
            </a:pPr>
            <a:r>
              <a:rPr lang="en-US" sz="3000" i="1" dirty="0"/>
              <a:t>Complete</a:t>
            </a:r>
            <a:r>
              <a:rPr lang="en-US" sz="3000" dirty="0"/>
              <a:t> reason must be announced during the open meeting (Reading v. Reading Eagle)</a:t>
            </a:r>
          </a:p>
          <a:p>
            <a:pPr>
              <a:lnSpc>
                <a:spcPct val="110000"/>
              </a:lnSpc>
              <a:spcBef>
                <a:spcPts val="0"/>
              </a:spcBef>
            </a:pPr>
            <a:endParaRPr lang="en-US" sz="3000" dirty="0"/>
          </a:p>
          <a:p>
            <a:pPr>
              <a:lnSpc>
                <a:spcPct val="110000"/>
              </a:lnSpc>
              <a:spcBef>
                <a:spcPts val="0"/>
              </a:spcBef>
            </a:pPr>
            <a:r>
              <a:rPr lang="en-US" sz="3000" dirty="0"/>
              <a:t>No requirement for minutes</a:t>
            </a:r>
          </a:p>
          <a:p>
            <a:pPr>
              <a:lnSpc>
                <a:spcPct val="110000"/>
              </a:lnSpc>
              <a:spcBef>
                <a:spcPts val="0"/>
              </a:spcBef>
            </a:pPr>
            <a:endParaRPr lang="en-US" sz="3000" dirty="0"/>
          </a:p>
          <a:p>
            <a:pPr>
              <a:lnSpc>
                <a:spcPct val="110000"/>
              </a:lnSpc>
              <a:spcBef>
                <a:spcPts val="0"/>
              </a:spcBef>
            </a:pPr>
            <a:r>
              <a:rPr lang="en-US" sz="3000" dirty="0"/>
              <a:t>No official action can be taken during an Executive Session – votes must occur in a public session</a:t>
            </a:r>
          </a:p>
        </p:txBody>
      </p:sp>
      <p:sp>
        <p:nvSpPr>
          <p:cNvPr id="4" name="Footer Placeholder 1">
            <a:extLst>
              <a:ext uri="{FF2B5EF4-FFF2-40B4-BE49-F238E27FC236}">
                <a16:creationId xmlns:a16="http://schemas.microsoft.com/office/drawing/2014/main" id="{A0D362CE-90E0-4384-A4FA-5031B7B82C43}"/>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3599457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solidFill>
                  <a:schemeClr val="bg1"/>
                </a:solidFill>
              </a:rPr>
              <a:t>Executive Sessions II</a:t>
            </a:r>
          </a:p>
        </p:txBody>
      </p:sp>
      <p:sp>
        <p:nvSpPr>
          <p:cNvPr id="3" name="Content Placeholder 2"/>
          <p:cNvSpPr>
            <a:spLocks noGrp="1"/>
          </p:cNvSpPr>
          <p:nvPr>
            <p:ph idx="1"/>
          </p:nvPr>
        </p:nvSpPr>
        <p:spPr>
          <a:xfrm>
            <a:off x="457200" y="1428881"/>
            <a:ext cx="8229600" cy="4927469"/>
          </a:xfrm>
        </p:spPr>
        <p:txBody>
          <a:bodyPr>
            <a:noAutofit/>
          </a:bodyPr>
          <a:lstStyle/>
          <a:p>
            <a:pPr marL="0" indent="0">
              <a:lnSpc>
                <a:spcPct val="120000"/>
              </a:lnSpc>
              <a:spcBef>
                <a:spcPts val="600"/>
              </a:spcBef>
              <a:buNone/>
            </a:pPr>
            <a:r>
              <a:rPr lang="en-US" sz="2800" u="sng" dirty="0"/>
              <a:t>Allowable Reasons for Executive Sessions:</a:t>
            </a:r>
          </a:p>
          <a:p>
            <a:pPr>
              <a:lnSpc>
                <a:spcPct val="120000"/>
              </a:lnSpc>
              <a:spcBef>
                <a:spcPts val="600"/>
              </a:spcBef>
            </a:pPr>
            <a:r>
              <a:rPr lang="en-US" sz="2800" dirty="0"/>
              <a:t>Personnel matters (hiring, firing, discipline)</a:t>
            </a:r>
          </a:p>
          <a:p>
            <a:pPr>
              <a:lnSpc>
                <a:spcPct val="120000"/>
              </a:lnSpc>
              <a:spcBef>
                <a:spcPts val="600"/>
              </a:spcBef>
            </a:pPr>
            <a:r>
              <a:rPr lang="en-US" sz="2800" dirty="0"/>
              <a:t>Discussing labor negotiations</a:t>
            </a:r>
          </a:p>
          <a:p>
            <a:pPr>
              <a:lnSpc>
                <a:spcPct val="120000"/>
              </a:lnSpc>
              <a:spcBef>
                <a:spcPts val="600"/>
              </a:spcBef>
            </a:pPr>
            <a:r>
              <a:rPr lang="en-US" sz="2800" dirty="0"/>
              <a:t>Considering purchasing, leasing or selling property</a:t>
            </a:r>
          </a:p>
          <a:p>
            <a:pPr>
              <a:lnSpc>
                <a:spcPct val="120000"/>
              </a:lnSpc>
              <a:spcBef>
                <a:spcPts val="600"/>
              </a:spcBef>
            </a:pPr>
            <a:r>
              <a:rPr lang="en-US" sz="2800" dirty="0"/>
              <a:t>Consulting with counsel about litigation</a:t>
            </a:r>
          </a:p>
          <a:p>
            <a:pPr>
              <a:lnSpc>
                <a:spcPct val="120000"/>
              </a:lnSpc>
              <a:spcBef>
                <a:spcPts val="600"/>
              </a:spcBef>
            </a:pPr>
            <a:r>
              <a:rPr lang="en-US" sz="2800" dirty="0"/>
              <a:t>Avoiding violating privilege or confidentiality</a:t>
            </a:r>
          </a:p>
          <a:p>
            <a:pPr>
              <a:lnSpc>
                <a:spcPct val="120000"/>
              </a:lnSpc>
              <a:spcBef>
                <a:spcPts val="600"/>
              </a:spcBef>
            </a:pPr>
            <a:r>
              <a:rPr lang="en-US" sz="2800" dirty="0"/>
              <a:t>Discussing university admission standards</a:t>
            </a:r>
          </a:p>
          <a:p>
            <a:pPr>
              <a:lnSpc>
                <a:spcPct val="120000"/>
              </a:lnSpc>
              <a:spcBef>
                <a:spcPts val="600"/>
              </a:spcBef>
            </a:pPr>
            <a:r>
              <a:rPr lang="en-US" sz="2800" dirty="0"/>
              <a:t>Discuss emergency preparedness</a:t>
            </a:r>
          </a:p>
        </p:txBody>
      </p:sp>
      <p:sp>
        <p:nvSpPr>
          <p:cNvPr id="4" name="Footer Placeholder 1">
            <a:extLst>
              <a:ext uri="{FF2B5EF4-FFF2-40B4-BE49-F238E27FC236}">
                <a16:creationId xmlns:a16="http://schemas.microsoft.com/office/drawing/2014/main" id="{73A22188-3358-4C26-B4A7-86C7CFFC5B2D}"/>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34563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FDCA-809E-4B0D-B469-022B5A978F8B}"/>
              </a:ext>
            </a:extLst>
          </p:cNvPr>
          <p:cNvSpPr>
            <a:spLocks noGrp="1"/>
          </p:cNvSpPr>
          <p:nvPr>
            <p:ph type="title"/>
          </p:nvPr>
        </p:nvSpPr>
        <p:spPr>
          <a:solidFill>
            <a:schemeClr val="accent1"/>
          </a:solidFill>
        </p:spPr>
        <p:txBody>
          <a:bodyPr/>
          <a:lstStyle/>
          <a:p>
            <a:r>
              <a:rPr lang="en-US" dirty="0">
                <a:solidFill>
                  <a:schemeClr val="bg1"/>
                </a:solidFill>
              </a:rPr>
              <a:t>Violations</a:t>
            </a:r>
          </a:p>
        </p:txBody>
      </p:sp>
      <p:sp>
        <p:nvSpPr>
          <p:cNvPr id="3" name="Content Placeholder 2">
            <a:extLst>
              <a:ext uri="{FF2B5EF4-FFF2-40B4-BE49-F238E27FC236}">
                <a16:creationId xmlns:a16="http://schemas.microsoft.com/office/drawing/2014/main" id="{C38E6A52-BDB4-4661-8C41-0607E68723F3}"/>
              </a:ext>
            </a:extLst>
          </p:cNvPr>
          <p:cNvSpPr>
            <a:spLocks noGrp="1"/>
          </p:cNvSpPr>
          <p:nvPr>
            <p:ph idx="1"/>
          </p:nvPr>
        </p:nvSpPr>
        <p:spPr>
          <a:xfrm>
            <a:off x="458449" y="1428881"/>
            <a:ext cx="8229600" cy="4525963"/>
          </a:xfrm>
        </p:spPr>
        <p:txBody>
          <a:bodyPr>
            <a:normAutofit fontScale="92500" lnSpcReduction="20000"/>
          </a:bodyPr>
          <a:lstStyle/>
          <a:p>
            <a:pPr>
              <a:spcBef>
                <a:spcPts val="0"/>
              </a:spcBef>
            </a:pPr>
            <a:r>
              <a:rPr lang="en-US" sz="3000" dirty="0"/>
              <a:t>The public can object to a perceived violation at any time during the meeting</a:t>
            </a:r>
          </a:p>
          <a:p>
            <a:pPr>
              <a:spcBef>
                <a:spcPts val="0"/>
              </a:spcBef>
            </a:pPr>
            <a:endParaRPr lang="en-US" sz="3000" dirty="0"/>
          </a:p>
          <a:p>
            <a:pPr>
              <a:spcBef>
                <a:spcPts val="0"/>
              </a:spcBef>
            </a:pPr>
            <a:r>
              <a:rPr lang="en-US" sz="3000" dirty="0"/>
              <a:t>Agencies can “cure” violations</a:t>
            </a:r>
          </a:p>
          <a:p>
            <a:pPr>
              <a:spcBef>
                <a:spcPts val="0"/>
              </a:spcBef>
            </a:pPr>
            <a:endParaRPr lang="en-US" sz="3000" dirty="0"/>
          </a:p>
          <a:p>
            <a:pPr>
              <a:spcBef>
                <a:spcPts val="0"/>
              </a:spcBef>
            </a:pPr>
            <a:r>
              <a:rPr lang="en-US" sz="3000" dirty="0"/>
              <a:t>Complaints = public has 30 days to go to court to seek legal relief, or to a District Attorney to investigate alleged criminal intent</a:t>
            </a:r>
          </a:p>
          <a:p>
            <a:pPr>
              <a:spcBef>
                <a:spcPts val="0"/>
              </a:spcBef>
            </a:pPr>
            <a:endParaRPr lang="en-US" sz="3000" dirty="0"/>
          </a:p>
          <a:p>
            <a:pPr>
              <a:spcBef>
                <a:spcPts val="0"/>
              </a:spcBef>
            </a:pPr>
            <a:r>
              <a:rPr lang="en-US" sz="3000" dirty="0"/>
              <a:t>Meetings can be voided</a:t>
            </a:r>
          </a:p>
          <a:p>
            <a:pPr>
              <a:spcBef>
                <a:spcPts val="0"/>
              </a:spcBef>
            </a:pPr>
            <a:endParaRPr lang="en-US" sz="3000" dirty="0"/>
          </a:p>
          <a:p>
            <a:pPr>
              <a:spcBef>
                <a:spcPts val="0"/>
              </a:spcBef>
            </a:pPr>
            <a:r>
              <a:rPr lang="en-US" sz="3000" dirty="0"/>
              <a:t>Fines are paid by the officials, not the agency</a:t>
            </a:r>
          </a:p>
          <a:p>
            <a:endParaRPr lang="en-US" dirty="0"/>
          </a:p>
          <a:p>
            <a:endParaRPr lang="en-US" dirty="0"/>
          </a:p>
        </p:txBody>
      </p:sp>
      <p:sp>
        <p:nvSpPr>
          <p:cNvPr id="4" name="Footer Placeholder 1">
            <a:extLst>
              <a:ext uri="{FF2B5EF4-FFF2-40B4-BE49-F238E27FC236}">
                <a16:creationId xmlns:a16="http://schemas.microsoft.com/office/drawing/2014/main" id="{82B1DF54-C886-4102-8D3F-3679C4A5882B}"/>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36507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solidFill>
                  <a:schemeClr val="bg1"/>
                </a:solidFill>
              </a:rPr>
              <a:t>Miscellaneous</a:t>
            </a:r>
          </a:p>
        </p:txBody>
      </p:sp>
      <p:sp>
        <p:nvSpPr>
          <p:cNvPr id="3" name="Content Placeholder 2"/>
          <p:cNvSpPr>
            <a:spLocks noGrp="1"/>
          </p:cNvSpPr>
          <p:nvPr>
            <p:ph idx="1"/>
          </p:nvPr>
        </p:nvSpPr>
        <p:spPr>
          <a:xfrm>
            <a:off x="457200" y="1417638"/>
            <a:ext cx="8229600" cy="4906962"/>
          </a:xfrm>
        </p:spPr>
        <p:txBody>
          <a:bodyPr>
            <a:noAutofit/>
          </a:bodyPr>
          <a:lstStyle/>
          <a:p>
            <a:pPr>
              <a:spcBef>
                <a:spcPts val="0"/>
              </a:spcBef>
            </a:pPr>
            <a:r>
              <a:rPr lang="en-US" sz="2800" dirty="0"/>
              <a:t>Must produce meeting minutes recording board attendance and who voted for and against</a:t>
            </a:r>
          </a:p>
          <a:p>
            <a:pPr marL="0" indent="0">
              <a:spcBef>
                <a:spcPts val="0"/>
              </a:spcBef>
              <a:buNone/>
            </a:pPr>
            <a:endParaRPr lang="en-US" sz="2800" dirty="0"/>
          </a:p>
          <a:p>
            <a:pPr>
              <a:spcBef>
                <a:spcPts val="0"/>
              </a:spcBef>
            </a:pPr>
            <a:r>
              <a:rPr lang="en-US" sz="2800" dirty="0"/>
              <a:t>No requirement for an agenda</a:t>
            </a:r>
          </a:p>
          <a:p>
            <a:pPr marL="0" indent="0">
              <a:spcBef>
                <a:spcPts val="0"/>
              </a:spcBef>
              <a:buNone/>
            </a:pPr>
            <a:endParaRPr lang="en-US" sz="2800" dirty="0"/>
          </a:p>
          <a:p>
            <a:pPr>
              <a:spcBef>
                <a:spcPts val="0"/>
              </a:spcBef>
            </a:pPr>
            <a:r>
              <a:rPr lang="en-US" sz="2800" dirty="0"/>
              <a:t>Public can record public meetings </a:t>
            </a:r>
            <a:r>
              <a:rPr lang="en-US" sz="2800" i="1" dirty="0"/>
              <a:t>unannounced</a:t>
            </a:r>
          </a:p>
          <a:p>
            <a:pPr marL="0" indent="0">
              <a:spcBef>
                <a:spcPts val="0"/>
              </a:spcBef>
              <a:buNone/>
            </a:pPr>
            <a:endParaRPr lang="en-US" sz="2800" i="1" dirty="0"/>
          </a:p>
          <a:p>
            <a:pPr>
              <a:spcBef>
                <a:spcPts val="0"/>
              </a:spcBef>
            </a:pPr>
            <a:r>
              <a:rPr lang="en-US" sz="2800" dirty="0"/>
              <a:t>Agency recordings and minutes are public records</a:t>
            </a:r>
          </a:p>
        </p:txBody>
      </p:sp>
      <p:sp>
        <p:nvSpPr>
          <p:cNvPr id="4" name="Footer Placeholder 1">
            <a:extLst>
              <a:ext uri="{FF2B5EF4-FFF2-40B4-BE49-F238E27FC236}">
                <a16:creationId xmlns:a16="http://schemas.microsoft.com/office/drawing/2014/main" id="{8197EC7D-15E5-4C20-B4AA-6343B6BB50C4}"/>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2510479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219200" y="2971800"/>
            <a:ext cx="7010400" cy="1295400"/>
          </a:xfrm>
        </p:spPr>
        <p:txBody>
          <a:bodyPr>
            <a:noAutofit/>
          </a:bodyPr>
          <a:lstStyle/>
          <a:p>
            <a:r>
              <a:rPr lang="en-US" sz="3200" b="1" dirty="0"/>
              <a:t>OOR Annual Training</a:t>
            </a:r>
            <a:br>
              <a:rPr lang="en-US" sz="3200" dirty="0"/>
            </a:br>
            <a:r>
              <a:rPr lang="en-US" sz="3200" dirty="0"/>
              <a:t>November 7, 2019</a:t>
            </a:r>
            <a:endParaRPr lang="en-US" sz="2800" i="1" dirty="0"/>
          </a:p>
        </p:txBody>
      </p:sp>
      <p:sp>
        <p:nvSpPr>
          <p:cNvPr id="3" name="Subtitle 2"/>
          <p:cNvSpPr>
            <a:spLocks noGrp="1"/>
          </p:cNvSpPr>
          <p:nvPr>
            <p:ph type="subTitle" idx="1"/>
          </p:nvPr>
        </p:nvSpPr>
        <p:spPr>
          <a:xfrm>
            <a:off x="3200400" y="2439139"/>
            <a:ext cx="4953000" cy="523037"/>
          </a:xfrm>
        </p:spPr>
        <p:txBody>
          <a:bodyPr rtlCol="0">
            <a:normAutofit/>
          </a:bodyPr>
          <a:lstStyle/>
          <a:p>
            <a:pPr eaLnBrk="1" fontAlgn="auto" hangingPunct="1">
              <a:spcAft>
                <a:spcPts val="0"/>
              </a:spcAft>
              <a:buFont typeface="Arial" pitchFamily="34" charset="0"/>
              <a:buNone/>
              <a:defRPr/>
            </a:pPr>
            <a:r>
              <a:rPr lang="en-US" sz="2400" dirty="0">
                <a:solidFill>
                  <a:schemeClr val="tx2"/>
                </a:solidFill>
              </a:rPr>
              <a:t>Charles Rees Brown, Chief Counsel</a:t>
            </a:r>
          </a:p>
        </p:txBody>
      </p:sp>
      <p:sp>
        <p:nvSpPr>
          <p:cNvPr id="2053" name="TextBox 5"/>
          <p:cNvSpPr txBox="1">
            <a:spLocks noChangeArrowheads="1"/>
          </p:cNvSpPr>
          <p:nvPr/>
        </p:nvSpPr>
        <p:spPr bwMode="auto">
          <a:xfrm>
            <a:off x="1524000" y="4336991"/>
            <a:ext cx="6400800" cy="1015663"/>
          </a:xfrm>
          <a:prstGeom prst="rect">
            <a:avLst/>
          </a:prstGeom>
          <a:solidFill>
            <a:schemeClr val="accent1">
              <a:lumMod val="40000"/>
              <a:lumOff val="60000"/>
            </a:schemeClr>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hlinkClick r:id="rId3"/>
              </a:rPr>
              <a:t>http://openrecords.pa.gov</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pitchFamily="34" charset="0"/>
                <a:hlinkClick r:id="rId4"/>
              </a:rPr>
              <a:t>charlebrow</a:t>
            </a:r>
            <a:r>
              <a:rPr kumimoji="0" lang="en-US" sz="2000" b="0" i="0" u="none" strike="noStrike" kern="1200" cap="none" spc="0" normalizeH="0" baseline="0" noProof="0" dirty="0">
                <a:ln>
                  <a:noFill/>
                </a:ln>
                <a:solidFill>
                  <a:prstClr val="black"/>
                </a:solidFill>
                <a:effectLst/>
                <a:uLnTx/>
                <a:uFillTx/>
                <a:latin typeface="Calibri" pitchFamily="34" charset="0"/>
                <a:hlinkClick r:id="rId4"/>
              </a:rPr>
              <a:t>@pa.gov</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rPr>
              <a:t>(717) 346-9903</a:t>
            </a:r>
          </a:p>
        </p:txBody>
      </p:sp>
      <p:pic>
        <p:nvPicPr>
          <p:cNvPr id="7" name="Picture 2" descr="O:\ExecutiveOffice_241010100\OOR_Logos_and_Pictures\Open Records_Logo elongat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341" y="990600"/>
            <a:ext cx="5962118" cy="14581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89A19B03-ED5B-488D-9DA2-AC3EE1AC3398}"/>
              </a:ext>
            </a:extLst>
          </p:cNvPr>
          <p:cNvSpPr>
            <a:spLocks noGrp="1"/>
          </p:cNvSpPr>
          <p:nvPr>
            <p:ph type="ftr" sz="quarter" idx="11"/>
          </p:nvPr>
        </p:nvSpPr>
        <p:spPr/>
        <p:txBody>
          <a:bodyPr/>
          <a:lstStyle/>
          <a:p>
            <a:r>
              <a:rPr lang="en-US" dirty="0"/>
              <a:t>Submit questions for panel discussion at openrecords@pa.gov</a:t>
            </a:r>
          </a:p>
        </p:txBody>
      </p:sp>
    </p:spTree>
    <p:extLst>
      <p:ext uri="{BB962C8B-B14F-4D97-AF65-F5344CB8AC3E}">
        <p14:creationId xmlns:p14="http://schemas.microsoft.com/office/powerpoint/2010/main" val="358348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solidFill>
            <a:schemeClr val="accent1"/>
          </a:solidFill>
        </p:spPr>
        <p:txBody>
          <a:bodyPr/>
          <a:lstStyle/>
          <a:p>
            <a:r>
              <a:rPr lang="en-US" dirty="0">
                <a:solidFill>
                  <a:schemeClr val="bg1"/>
                </a:solidFill>
              </a:rPr>
              <a:t>Agencies</a:t>
            </a:r>
          </a:p>
        </p:txBody>
      </p:sp>
      <p:sp>
        <p:nvSpPr>
          <p:cNvPr id="4" name="Rectangle 3">
            <a:extLst>
              <a:ext uri="{FF2B5EF4-FFF2-40B4-BE49-F238E27FC236}">
                <a16:creationId xmlns:a16="http://schemas.microsoft.com/office/drawing/2014/main" id="{FAE83156-126D-4D73-9317-EEEB42977020}"/>
              </a:ext>
            </a:extLst>
          </p:cNvPr>
          <p:cNvSpPr/>
          <p:nvPr/>
        </p:nvSpPr>
        <p:spPr>
          <a:xfrm>
            <a:off x="457200" y="1417638"/>
            <a:ext cx="8229600" cy="3416320"/>
          </a:xfrm>
          <a:prstGeom prst="rect">
            <a:avLst/>
          </a:prstGeom>
        </p:spPr>
        <p:txBody>
          <a:bodyPr wrap="square">
            <a:spAutoFit/>
          </a:bodyPr>
          <a:lstStyle/>
          <a:p>
            <a:pPr algn="just">
              <a:spcAft>
                <a:spcPts val="800"/>
              </a:spcAf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Section 102, 65 P.S. § 67.102 (defines agencies)</a:t>
            </a:r>
          </a:p>
          <a:p>
            <a:pPr algn="just">
              <a:spcAft>
                <a:spcPts val="800"/>
              </a:spcAft>
            </a:pPr>
            <a:endParaRPr lang="en-US" sz="2800" dirty="0">
              <a:solidFill>
                <a:prstClr val="black"/>
              </a:solidFill>
              <a:ea typeface="Calibri" panose="020F0502020204030204" pitchFamily="34" charset="0"/>
              <a:cs typeface="Times New Roman" panose="02020603050405020304" pitchFamily="18" charset="0"/>
            </a:endParaRPr>
          </a:p>
          <a:p>
            <a:pPr algn="just">
              <a:spcAft>
                <a:spcPts val="800"/>
              </a:spcAft>
            </a:pPr>
            <a:r>
              <a:rPr lang="en-US" sz="2800" i="1" dirty="0">
                <a:solidFill>
                  <a:prstClr val="black"/>
                </a:solidFill>
                <a:ea typeface="Calibri" panose="020F0502020204030204" pitchFamily="34" charset="0"/>
                <a:cs typeface="Times New Roman" panose="02020603050405020304" pitchFamily="18" charset="0"/>
              </a:rPr>
              <a:t>Pysher v. Clinton Twp. Vol. Fire Co.</a:t>
            </a:r>
            <a:r>
              <a:rPr lang="en-US" sz="2800" dirty="0">
                <a:solidFill>
                  <a:prstClr val="black"/>
                </a:solidFill>
                <a:ea typeface="Calibri" panose="020F0502020204030204" pitchFamily="34" charset="0"/>
                <a:cs typeface="Times New Roman" panose="02020603050405020304" pitchFamily="18" charset="0"/>
              </a:rPr>
              <a:t>, 209 A.3d 1116 (Pa. Commw. Ct. 2019)</a:t>
            </a:r>
          </a:p>
          <a:p>
            <a:pPr algn="just"/>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2800" i="1" dirty="0">
                <a:solidFill>
                  <a:prstClr val="black"/>
                </a:solidFill>
                <a:ea typeface="Calibri" panose="020F0502020204030204" pitchFamily="34" charset="0"/>
                <a:cs typeface="Times New Roman" panose="02020603050405020304" pitchFamily="18" charset="0"/>
              </a:rPr>
              <a:t>WNEP-TV v. Clinton Twp. Vol. Fire Co.</a:t>
            </a:r>
            <a:r>
              <a:rPr lang="en-US" sz="2800" dirty="0">
                <a:solidFill>
                  <a:prstClr val="black"/>
                </a:solidFill>
                <a:ea typeface="Calibri" panose="020F0502020204030204" pitchFamily="34" charset="0"/>
                <a:cs typeface="Times New Roman" panose="02020603050405020304" pitchFamily="18" charset="0"/>
              </a:rPr>
              <a:t>, 212 A.3d 145 (Pa. Commw. Ct. 2019) (unreported)</a:t>
            </a:r>
          </a:p>
        </p:txBody>
      </p:sp>
      <p:sp>
        <p:nvSpPr>
          <p:cNvPr id="5" name="Footer Placeholder 1">
            <a:extLst>
              <a:ext uri="{FF2B5EF4-FFF2-40B4-BE49-F238E27FC236}">
                <a16:creationId xmlns:a16="http://schemas.microsoft.com/office/drawing/2014/main" id="{229C3358-6877-4C7C-A7B4-F3CF0411D6BB}"/>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349892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solidFill>
            <a:schemeClr val="accent1"/>
          </a:solidFill>
        </p:spPr>
        <p:txBody>
          <a:bodyPr/>
          <a:lstStyle/>
          <a:p>
            <a:r>
              <a:rPr lang="en-US" dirty="0">
                <a:solidFill>
                  <a:schemeClr val="bg1"/>
                </a:solidFill>
              </a:rPr>
              <a:t>Contractor records</a:t>
            </a:r>
          </a:p>
        </p:txBody>
      </p:sp>
      <p:sp>
        <p:nvSpPr>
          <p:cNvPr id="4" name="Rectangle 3">
            <a:extLst>
              <a:ext uri="{FF2B5EF4-FFF2-40B4-BE49-F238E27FC236}">
                <a16:creationId xmlns:a16="http://schemas.microsoft.com/office/drawing/2014/main" id="{FAE83156-126D-4D73-9317-EEEB42977020}"/>
              </a:ext>
            </a:extLst>
          </p:cNvPr>
          <p:cNvSpPr/>
          <p:nvPr/>
        </p:nvSpPr>
        <p:spPr>
          <a:xfrm>
            <a:off x="457200" y="1417638"/>
            <a:ext cx="8229600" cy="2892523"/>
          </a:xfrm>
          <a:prstGeom prst="rect">
            <a:avLst/>
          </a:prstGeom>
        </p:spPr>
        <p:txBody>
          <a:bodyPr wrap="square">
            <a:spAutoFit/>
          </a:bodyPr>
          <a:lstStyle/>
          <a:p>
            <a:pPr algn="just">
              <a:spcAft>
                <a:spcPts val="800"/>
              </a:spcAft>
            </a:pPr>
            <a:r>
              <a:rPr lang="en-US" sz="2800" dirty="0">
                <a:ea typeface="Calibri" panose="020F0502020204030204" pitchFamily="34" charset="0"/>
                <a:cs typeface="Times New Roman" panose="02020603050405020304" pitchFamily="18" charset="0"/>
              </a:rPr>
              <a:t>Section 506(d)(1), 65 P.S. § 67.506(d)(1) (records in the possession of contractors)</a:t>
            </a:r>
          </a:p>
          <a:p>
            <a:pPr algn="just"/>
            <a:endParaRPr lang="en-US" sz="2800" i="1" dirty="0">
              <a:ea typeface="Calibri" panose="020F0502020204030204" pitchFamily="34" charset="0"/>
              <a:cs typeface="Times New Roman" panose="02020603050405020304" pitchFamily="18" charset="0"/>
            </a:endParaRPr>
          </a:p>
          <a:p>
            <a:pPr algn="just">
              <a:spcAft>
                <a:spcPts val="800"/>
              </a:spcAft>
            </a:pPr>
            <a:r>
              <a:rPr lang="en-US" sz="2800" i="1" dirty="0">
                <a:ea typeface="Calibri" panose="020F0502020204030204" pitchFamily="34" charset="0"/>
                <a:cs typeface="Times New Roman" panose="02020603050405020304" pitchFamily="18" charset="0"/>
              </a:rPr>
              <a:t>Equity Forward v. Pa. Dep’t of Human Servs.</a:t>
            </a:r>
            <a:r>
              <a:rPr lang="en-US" sz="2800" dirty="0">
                <a:ea typeface="Calibri" panose="020F0502020204030204" pitchFamily="34" charset="0"/>
                <a:cs typeface="Times New Roman" panose="02020603050405020304" pitchFamily="18" charset="0"/>
              </a:rPr>
              <a:t>, No. 225 C.D. 2018 (Pa. Commw. Ct. 2019) (unreported)</a:t>
            </a:r>
          </a:p>
          <a:p>
            <a:pPr algn="just">
              <a:lnSpc>
                <a:spcPct val="107000"/>
              </a:lnSpc>
              <a:spcAft>
                <a:spcPts val="800"/>
              </a:spcAft>
            </a:pPr>
            <a:endParaRPr lang="en-US" sz="2800" dirty="0">
              <a:solidFill>
                <a:prstClr val="black"/>
              </a:solidFill>
              <a:ea typeface="Calibri" panose="020F0502020204030204" pitchFamily="34" charset="0"/>
              <a:cs typeface="Times New Roman" panose="02020603050405020304" pitchFamily="18" charset="0"/>
            </a:endParaRPr>
          </a:p>
        </p:txBody>
      </p:sp>
      <p:sp>
        <p:nvSpPr>
          <p:cNvPr id="5" name="Footer Placeholder 1">
            <a:extLst>
              <a:ext uri="{FF2B5EF4-FFF2-40B4-BE49-F238E27FC236}">
                <a16:creationId xmlns:a16="http://schemas.microsoft.com/office/drawing/2014/main" id="{7E57ED34-DC0D-4B86-B94D-6516850B8F11}"/>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70324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solidFill>
            <a:schemeClr val="accent1"/>
          </a:solidFill>
        </p:spPr>
        <p:txBody>
          <a:bodyPr/>
          <a:lstStyle/>
          <a:p>
            <a:r>
              <a:rPr lang="en-US" dirty="0">
                <a:solidFill>
                  <a:schemeClr val="bg1"/>
                </a:solidFill>
              </a:rPr>
              <a:t>Coroner’s records</a:t>
            </a:r>
          </a:p>
        </p:txBody>
      </p:sp>
      <p:sp>
        <p:nvSpPr>
          <p:cNvPr id="5" name="Rectangle 4">
            <a:extLst>
              <a:ext uri="{FF2B5EF4-FFF2-40B4-BE49-F238E27FC236}">
                <a16:creationId xmlns:a16="http://schemas.microsoft.com/office/drawing/2014/main" id="{459C1602-F8F3-4311-BD44-293326711F51}"/>
              </a:ext>
            </a:extLst>
          </p:cNvPr>
          <p:cNvSpPr/>
          <p:nvPr/>
        </p:nvSpPr>
        <p:spPr>
          <a:xfrm>
            <a:off x="457200" y="1417638"/>
            <a:ext cx="8229600" cy="3313728"/>
          </a:xfrm>
          <a:prstGeom prst="rect">
            <a:avLst/>
          </a:prstGeom>
        </p:spPr>
        <p:txBody>
          <a:bodyPr wrap="square">
            <a:spAutoFit/>
          </a:bodyPr>
          <a:lstStyle/>
          <a:p>
            <a:pPr lvl="0" algn="just">
              <a:spcAft>
                <a:spcPts val="800"/>
              </a:spcAft>
            </a:pPr>
            <a:r>
              <a:rPr lang="en-US" sz="2800" dirty="0">
                <a:solidFill>
                  <a:prstClr val="black"/>
                </a:solidFill>
                <a:ea typeface="Calibri" panose="020F0502020204030204" pitchFamily="34" charset="0"/>
                <a:cs typeface="Times New Roman" panose="02020603050405020304" pitchFamily="18" charset="0"/>
              </a:rPr>
              <a:t>Section 708(b)(20), 65 P.S. § 67.708(b)(20) (coroner records)</a:t>
            </a:r>
          </a:p>
          <a:p>
            <a:pPr lvl="0" algn="just"/>
            <a:endParaRPr lang="en-US" sz="2800" dirty="0">
              <a:solidFill>
                <a:prstClr val="black"/>
              </a:solidFill>
              <a:ea typeface="Calibri" panose="020F0502020204030204" pitchFamily="34" charset="0"/>
              <a:cs typeface="Times New Roman" panose="02020603050405020304" pitchFamily="18" charset="0"/>
            </a:endParaRPr>
          </a:p>
          <a:p>
            <a:pPr lvl="0" algn="just">
              <a:spcAft>
                <a:spcPts val="800"/>
              </a:spcAft>
            </a:pPr>
            <a:r>
              <a:rPr lang="en-US" sz="2800" dirty="0">
                <a:solidFill>
                  <a:prstClr val="black"/>
                </a:solidFill>
                <a:ea typeface="Calibri" panose="020F0502020204030204" pitchFamily="34" charset="0"/>
                <a:cs typeface="Times New Roman" panose="02020603050405020304" pitchFamily="18" charset="0"/>
              </a:rPr>
              <a:t>Coroner’s Act, 16 P.S. § 1201-B </a:t>
            </a:r>
            <a:r>
              <a:rPr lang="en-US" sz="2800" i="1" dirty="0">
                <a:solidFill>
                  <a:prstClr val="black"/>
                </a:solidFill>
                <a:ea typeface="Calibri" panose="020F0502020204030204" pitchFamily="34" charset="0"/>
                <a:cs typeface="Times New Roman" panose="02020603050405020304" pitchFamily="18" charset="0"/>
              </a:rPr>
              <a:t>et seq</a:t>
            </a:r>
            <a:r>
              <a:rPr lang="en-US" sz="2800" dirty="0">
                <a:solidFill>
                  <a:prstClr val="black"/>
                </a:solidFill>
                <a:ea typeface="Calibri" panose="020F0502020204030204" pitchFamily="34" charset="0"/>
                <a:cs typeface="Times New Roman" panose="02020603050405020304" pitchFamily="18" charset="0"/>
              </a:rPr>
              <a:t>.</a:t>
            </a:r>
          </a:p>
          <a:p>
            <a:pPr lvl="0" algn="just"/>
            <a:endParaRPr lang="en-US" sz="2800" dirty="0">
              <a:solidFill>
                <a:prstClr val="black"/>
              </a:solidFill>
              <a:ea typeface="Calibri" panose="020F0502020204030204" pitchFamily="34" charset="0"/>
              <a:cs typeface="Times New Roman" panose="02020603050405020304" pitchFamily="18" charset="0"/>
            </a:endParaRPr>
          </a:p>
          <a:p>
            <a:pPr lvl="0" algn="just">
              <a:spcAft>
                <a:spcPts val="800"/>
              </a:spcAft>
            </a:pPr>
            <a:r>
              <a:rPr lang="en-US" sz="2800" i="1" dirty="0">
                <a:solidFill>
                  <a:prstClr val="black"/>
                </a:solidFill>
                <a:ea typeface="Calibri" panose="020F0502020204030204" pitchFamily="34" charset="0"/>
                <a:cs typeface="Times New Roman" panose="02020603050405020304" pitchFamily="18" charset="0"/>
              </a:rPr>
              <a:t>Walker v. County of Lancaster</a:t>
            </a:r>
            <a:r>
              <a:rPr lang="en-US" sz="2800" dirty="0">
                <a:solidFill>
                  <a:prstClr val="black"/>
                </a:solidFill>
                <a:ea typeface="Calibri" panose="020F0502020204030204" pitchFamily="34" charset="0"/>
                <a:cs typeface="Times New Roman" panose="02020603050405020304" pitchFamily="18" charset="0"/>
              </a:rPr>
              <a:t>, No. CI-18-09547 (Lancaster C.C.P. 	Aug. 23, 2019)</a:t>
            </a:r>
          </a:p>
        </p:txBody>
      </p:sp>
      <p:sp>
        <p:nvSpPr>
          <p:cNvPr id="4" name="Footer Placeholder 1">
            <a:extLst>
              <a:ext uri="{FF2B5EF4-FFF2-40B4-BE49-F238E27FC236}">
                <a16:creationId xmlns:a16="http://schemas.microsoft.com/office/drawing/2014/main" id="{BE1334B0-7623-4F39-B3EE-5AB48F769CEA}"/>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28040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solidFill>
            <a:schemeClr val="accent1"/>
          </a:solidFill>
        </p:spPr>
        <p:txBody>
          <a:bodyPr/>
          <a:lstStyle/>
          <a:p>
            <a:r>
              <a:rPr lang="en-US" dirty="0">
                <a:solidFill>
                  <a:schemeClr val="bg1"/>
                </a:solidFill>
              </a:rPr>
              <a:t>Donation records</a:t>
            </a:r>
          </a:p>
        </p:txBody>
      </p:sp>
      <p:sp>
        <p:nvSpPr>
          <p:cNvPr id="3" name="Rectangle 2">
            <a:extLst>
              <a:ext uri="{FF2B5EF4-FFF2-40B4-BE49-F238E27FC236}">
                <a16:creationId xmlns:a16="http://schemas.microsoft.com/office/drawing/2014/main" id="{9CFDA435-C793-4EFA-A8D0-DCD52743B5CC}"/>
              </a:ext>
            </a:extLst>
          </p:cNvPr>
          <p:cNvSpPr/>
          <p:nvPr/>
        </p:nvSpPr>
        <p:spPr>
          <a:xfrm>
            <a:off x="457200" y="1421386"/>
            <a:ext cx="8229600" cy="2349361"/>
          </a:xfrm>
          <a:prstGeom prst="rect">
            <a:avLst/>
          </a:prstGeom>
        </p:spPr>
        <p:txBody>
          <a:bodyPr wrap="square">
            <a:spAutoFit/>
          </a:bodyPr>
          <a:lstStyle/>
          <a:p>
            <a:pPr lvl="0" algn="just">
              <a:spcAft>
                <a:spcPts val="800"/>
              </a:spcAft>
            </a:pPr>
            <a:r>
              <a:rPr lang="en-US" sz="2800" dirty="0">
                <a:solidFill>
                  <a:prstClr val="black"/>
                </a:solidFill>
                <a:ea typeface="Calibri" panose="020F0502020204030204" pitchFamily="34" charset="0"/>
                <a:cs typeface="Times New Roman" panose="02020603050405020304" pitchFamily="18" charset="0"/>
              </a:rPr>
              <a:t>Section 708(b)(13), 65 P.S. § 67.708(b)(13) (donation records)</a:t>
            </a:r>
          </a:p>
          <a:p>
            <a:pPr lvl="0" algn="just"/>
            <a:endParaRPr lang="en-US" sz="2800" dirty="0">
              <a:solidFill>
                <a:prstClr val="black"/>
              </a:solidFill>
              <a:ea typeface="Calibri" panose="020F0502020204030204" pitchFamily="34" charset="0"/>
              <a:cs typeface="Times New Roman" panose="02020603050405020304" pitchFamily="18" charset="0"/>
            </a:endParaRPr>
          </a:p>
          <a:p>
            <a:pPr lvl="0" algn="just">
              <a:spcAft>
                <a:spcPts val="800"/>
              </a:spcAft>
            </a:pPr>
            <a:r>
              <a:rPr lang="en-US" sz="2800" i="1" dirty="0">
                <a:solidFill>
                  <a:prstClr val="black"/>
                </a:solidFill>
                <a:ea typeface="Calibri" panose="020F0502020204030204" pitchFamily="34" charset="0"/>
                <a:cs typeface="Times New Roman" panose="02020603050405020304" pitchFamily="18" charset="0"/>
              </a:rPr>
              <a:t>California Univ. of Pa. v. Bradshaw</a:t>
            </a:r>
            <a:r>
              <a:rPr lang="en-US" sz="2800" dirty="0">
                <a:solidFill>
                  <a:prstClr val="black"/>
                </a:solidFill>
                <a:ea typeface="Calibri" panose="020F0502020204030204" pitchFamily="34" charset="0"/>
                <a:cs typeface="Times New Roman" panose="02020603050405020304" pitchFamily="18" charset="0"/>
              </a:rPr>
              <a:t>, 210 A.3d 1134 (Pa. Commw. Ct. 2019)</a:t>
            </a:r>
          </a:p>
        </p:txBody>
      </p:sp>
      <p:sp>
        <p:nvSpPr>
          <p:cNvPr id="4" name="Footer Placeholder 1">
            <a:extLst>
              <a:ext uri="{FF2B5EF4-FFF2-40B4-BE49-F238E27FC236}">
                <a16:creationId xmlns:a16="http://schemas.microsoft.com/office/drawing/2014/main" id="{0992FA55-7C97-4CD1-8F83-B99369BD9A88}"/>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337905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4E274A5-4233-4A72-90C2-DA89CD777A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Submit questions for panel discussion at openrecords@pa.gov</a:t>
            </a:r>
          </a:p>
        </p:txBody>
      </p:sp>
      <p:pic>
        <p:nvPicPr>
          <p:cNvPr id="8" name="Content Placeholder 7">
            <a:extLst>
              <a:ext uri="{FF2B5EF4-FFF2-40B4-BE49-F238E27FC236}">
                <a16:creationId xmlns:a16="http://schemas.microsoft.com/office/drawing/2014/main" id="{79C4B095-0433-404D-B01C-39F2B53E7B73}"/>
              </a:ext>
            </a:extLst>
          </p:cNvPr>
          <p:cNvPicPr>
            <a:picLocks noGrp="1" noChangeAspect="1"/>
          </p:cNvPicPr>
          <p:nvPr>
            <p:ph idx="1"/>
          </p:nvPr>
        </p:nvPicPr>
        <p:blipFill>
          <a:blip r:embed="rId2"/>
          <a:stretch>
            <a:fillRect/>
          </a:stretch>
        </p:blipFill>
        <p:spPr>
          <a:xfrm>
            <a:off x="457200" y="1417638"/>
            <a:ext cx="5029200" cy="2685326"/>
          </a:xfrm>
          <a:prstGeom prst="rect">
            <a:avLst/>
          </a:prstGeom>
        </p:spPr>
      </p:pic>
      <p:pic>
        <p:nvPicPr>
          <p:cNvPr id="17" name="Picture 16">
            <a:extLst>
              <a:ext uri="{FF2B5EF4-FFF2-40B4-BE49-F238E27FC236}">
                <a16:creationId xmlns:a16="http://schemas.microsoft.com/office/drawing/2014/main" id="{6A1C979B-9450-4EE1-8FB5-DBD2325F47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102964"/>
            <a:ext cx="6019800" cy="2678633"/>
          </a:xfrm>
          <a:prstGeom prst="rect">
            <a:avLst/>
          </a:prstGeom>
        </p:spPr>
      </p:pic>
      <p:sp>
        <p:nvSpPr>
          <p:cNvPr id="9" name="Title 1">
            <a:extLst>
              <a:ext uri="{FF2B5EF4-FFF2-40B4-BE49-F238E27FC236}">
                <a16:creationId xmlns:a16="http://schemas.microsoft.com/office/drawing/2014/main" id="{5FA6C8AB-4FE8-48E4-939F-D260B7385368}"/>
              </a:ext>
            </a:extLst>
          </p:cNvPr>
          <p:cNvSpPr>
            <a:spLocks noGrp="1"/>
          </p:cNvSpPr>
          <p:nvPr>
            <p:ph type="title"/>
          </p:nvPr>
        </p:nvSpPr>
        <p:spPr>
          <a:solidFill>
            <a:schemeClr val="accent1"/>
          </a:solidFill>
        </p:spPr>
        <p:txBody>
          <a:bodyPr/>
          <a:lstStyle/>
          <a:p>
            <a:r>
              <a:rPr lang="en-US" dirty="0">
                <a:solidFill>
                  <a:schemeClr val="bg1"/>
                </a:solidFill>
              </a:rPr>
              <a:t>Introduction</a:t>
            </a:r>
          </a:p>
        </p:txBody>
      </p:sp>
    </p:spTree>
    <p:extLst>
      <p:ext uri="{BB962C8B-B14F-4D97-AF65-F5344CB8AC3E}">
        <p14:creationId xmlns:p14="http://schemas.microsoft.com/office/powerpoint/2010/main" val="332725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solidFill>
            <a:schemeClr val="accent1"/>
          </a:solidFill>
        </p:spPr>
        <p:txBody>
          <a:bodyPr/>
          <a:lstStyle/>
          <a:p>
            <a:r>
              <a:rPr lang="en-US" dirty="0">
                <a:solidFill>
                  <a:schemeClr val="bg1"/>
                </a:solidFill>
              </a:rPr>
              <a:t>Educational records</a:t>
            </a:r>
          </a:p>
        </p:txBody>
      </p:sp>
      <p:sp>
        <p:nvSpPr>
          <p:cNvPr id="4" name="Rectangle 3">
            <a:extLst>
              <a:ext uri="{FF2B5EF4-FFF2-40B4-BE49-F238E27FC236}">
                <a16:creationId xmlns:a16="http://schemas.microsoft.com/office/drawing/2014/main" id="{A1E8C993-F16B-49AF-8404-B2E29369E3C9}"/>
              </a:ext>
            </a:extLst>
          </p:cNvPr>
          <p:cNvSpPr/>
          <p:nvPr/>
        </p:nvSpPr>
        <p:spPr>
          <a:xfrm>
            <a:off x="457200" y="1417638"/>
            <a:ext cx="8229600" cy="2479590"/>
          </a:xfrm>
          <a:prstGeom prst="rect">
            <a:avLst/>
          </a:prstGeom>
        </p:spPr>
        <p:txBody>
          <a:bodyPr wrap="square">
            <a:spAutoFit/>
          </a:bodyPr>
          <a:lstStyle/>
          <a:p>
            <a:pPr lvl="0" algn="just">
              <a:lnSpc>
                <a:spcPct val="107000"/>
              </a:lnSpc>
              <a:spcAft>
                <a:spcPts val="800"/>
              </a:spcAft>
            </a:pPr>
            <a:r>
              <a:rPr lang="en-US" sz="2800" dirty="0">
                <a:solidFill>
                  <a:prstClr val="black"/>
                </a:solidFill>
                <a:ea typeface="Calibri" panose="020F0502020204030204" pitchFamily="34" charset="0"/>
                <a:cs typeface="Times New Roman" panose="02020603050405020304" pitchFamily="18" charset="0"/>
              </a:rPr>
              <a:t>Federal Educational Rights and Privacy Act (“FERPA”), 20 U.S.C. § 1232g</a:t>
            </a:r>
          </a:p>
          <a:p>
            <a:pPr lvl="0" algn="just">
              <a:lnSpc>
                <a:spcPct val="107000"/>
              </a:lnSpc>
            </a:pPr>
            <a:endParaRPr lang="en-US" sz="2800" i="1" dirty="0">
              <a:solidFill>
                <a:prstClr val="black"/>
              </a:solidFill>
              <a:ea typeface="Calibri" panose="020F0502020204030204" pitchFamily="34" charset="0"/>
              <a:cs typeface="Times New Roman" panose="02020603050405020304" pitchFamily="18" charset="0"/>
            </a:endParaRPr>
          </a:p>
          <a:p>
            <a:pPr lvl="0" algn="just">
              <a:lnSpc>
                <a:spcPct val="107000"/>
              </a:lnSpc>
              <a:spcAft>
                <a:spcPts val="800"/>
              </a:spcAft>
            </a:pPr>
            <a:r>
              <a:rPr lang="en-US" sz="2800" i="1" dirty="0">
                <a:solidFill>
                  <a:prstClr val="black"/>
                </a:solidFill>
                <a:ea typeface="Calibri" panose="020F0502020204030204" pitchFamily="34" charset="0"/>
                <a:cs typeface="Times New Roman" panose="02020603050405020304" pitchFamily="18" charset="0"/>
              </a:rPr>
              <a:t>West Chester Univ. of Pa. v. Rodriguez</a:t>
            </a:r>
            <a:r>
              <a:rPr lang="en-US" sz="2800" dirty="0">
                <a:solidFill>
                  <a:prstClr val="black"/>
                </a:solidFill>
                <a:ea typeface="Calibri" panose="020F0502020204030204" pitchFamily="34" charset="0"/>
                <a:cs typeface="Times New Roman" panose="02020603050405020304" pitchFamily="18" charset="0"/>
              </a:rPr>
              <a:t>, No. 1078 C.D. 2018 (Pa. </a:t>
            </a:r>
            <a:r>
              <a:rPr lang="en-US" sz="2800" dirty="0" err="1">
                <a:solidFill>
                  <a:prstClr val="black"/>
                </a:solidFill>
                <a:ea typeface="Calibri" panose="020F0502020204030204" pitchFamily="34" charset="0"/>
                <a:cs typeface="Times New Roman" panose="02020603050405020304" pitchFamily="18" charset="0"/>
              </a:rPr>
              <a:t>Commw</a:t>
            </a:r>
            <a:r>
              <a:rPr lang="en-US" sz="2800" dirty="0">
                <a:solidFill>
                  <a:prstClr val="black"/>
                </a:solidFill>
                <a:ea typeface="Calibri" panose="020F0502020204030204" pitchFamily="34" charset="0"/>
                <a:cs typeface="Times New Roman" panose="02020603050405020304" pitchFamily="18" charset="0"/>
              </a:rPr>
              <a:t>. Ct. 2019) (unreported)</a:t>
            </a:r>
          </a:p>
        </p:txBody>
      </p:sp>
      <p:sp>
        <p:nvSpPr>
          <p:cNvPr id="5" name="Footer Placeholder 1">
            <a:extLst>
              <a:ext uri="{FF2B5EF4-FFF2-40B4-BE49-F238E27FC236}">
                <a16:creationId xmlns:a16="http://schemas.microsoft.com/office/drawing/2014/main" id="{55574EE7-11E4-4C10-BF13-1B81531338F2}"/>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35658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solidFill>
            <a:schemeClr val="accent1"/>
          </a:solidFill>
        </p:spPr>
        <p:txBody>
          <a:bodyPr>
            <a:normAutofit fontScale="90000"/>
          </a:bodyPr>
          <a:lstStyle/>
          <a:p>
            <a:r>
              <a:rPr lang="en-US" dirty="0">
                <a:solidFill>
                  <a:schemeClr val="bg1"/>
                </a:solidFill>
              </a:rPr>
              <a:t>Internal, predecisional deliberative records</a:t>
            </a:r>
          </a:p>
        </p:txBody>
      </p:sp>
      <p:sp>
        <p:nvSpPr>
          <p:cNvPr id="3" name="Rectangle 2">
            <a:extLst>
              <a:ext uri="{FF2B5EF4-FFF2-40B4-BE49-F238E27FC236}">
                <a16:creationId xmlns:a16="http://schemas.microsoft.com/office/drawing/2014/main" id="{A61169DE-3F5B-4E84-909A-7489C449316A}"/>
              </a:ext>
            </a:extLst>
          </p:cNvPr>
          <p:cNvSpPr/>
          <p:nvPr/>
        </p:nvSpPr>
        <p:spPr>
          <a:xfrm>
            <a:off x="458449" y="1417638"/>
            <a:ext cx="8229600" cy="3313728"/>
          </a:xfrm>
          <a:prstGeom prst="rect">
            <a:avLst/>
          </a:prstGeom>
        </p:spPr>
        <p:txBody>
          <a:bodyPr wrap="square">
            <a:spAutoFit/>
          </a:bodyPr>
          <a:lstStyle/>
          <a:p>
            <a:pPr lvl="0" algn="just">
              <a:spcAft>
                <a:spcPts val="800"/>
              </a:spcAft>
            </a:pPr>
            <a:r>
              <a:rPr lang="en-US" sz="2800" dirty="0">
                <a:solidFill>
                  <a:prstClr val="black"/>
                </a:solidFill>
                <a:ea typeface="Calibri" panose="020F0502020204030204" pitchFamily="34" charset="0"/>
                <a:cs typeface="Times New Roman" panose="02020603050405020304" pitchFamily="18" charset="0"/>
              </a:rPr>
              <a:t>Section 708(b)(10)(i)(A), 65 P.S. § 67.708(b)(10(i)(A)</a:t>
            </a:r>
          </a:p>
          <a:p>
            <a:pPr lvl="0" algn="just"/>
            <a:endParaRPr lang="en-US" sz="2800" dirty="0">
              <a:solidFill>
                <a:prstClr val="black"/>
              </a:solidFill>
              <a:ea typeface="Calibri" panose="020F0502020204030204" pitchFamily="34" charset="0"/>
              <a:cs typeface="Times New Roman" panose="02020603050405020304" pitchFamily="18" charset="0"/>
            </a:endParaRPr>
          </a:p>
          <a:p>
            <a:pPr lvl="0" algn="just">
              <a:spcAft>
                <a:spcPts val="800"/>
              </a:spcAft>
            </a:pPr>
            <a:r>
              <a:rPr lang="en-US" sz="2800" i="1" dirty="0">
                <a:solidFill>
                  <a:prstClr val="black"/>
                </a:solidFill>
                <a:ea typeface="Calibri" panose="020F0502020204030204" pitchFamily="34" charset="0"/>
                <a:cs typeface="Times New Roman" panose="02020603050405020304" pitchFamily="18" charset="0"/>
              </a:rPr>
              <a:t>Finnerty v. Pa. Dep’t of Comm. &amp; Econ. Dev.</a:t>
            </a:r>
            <a:r>
              <a:rPr lang="en-US" sz="2800" dirty="0">
                <a:solidFill>
                  <a:prstClr val="black"/>
                </a:solidFill>
                <a:ea typeface="Calibri" panose="020F0502020204030204" pitchFamily="34" charset="0"/>
                <a:cs typeface="Times New Roman" panose="02020603050405020304" pitchFamily="18" charset="0"/>
              </a:rPr>
              <a:t>, 208 A.3d 178 (Pa. </a:t>
            </a:r>
            <a:r>
              <a:rPr lang="en-US" sz="2800" dirty="0" err="1">
                <a:solidFill>
                  <a:prstClr val="black"/>
                </a:solidFill>
                <a:ea typeface="Calibri" panose="020F0502020204030204" pitchFamily="34" charset="0"/>
                <a:cs typeface="Times New Roman" panose="02020603050405020304" pitchFamily="18" charset="0"/>
              </a:rPr>
              <a:t>Commw</a:t>
            </a:r>
            <a:r>
              <a:rPr lang="en-US" sz="2800" dirty="0">
                <a:solidFill>
                  <a:prstClr val="black"/>
                </a:solidFill>
                <a:ea typeface="Calibri" panose="020F0502020204030204" pitchFamily="34" charset="0"/>
                <a:cs typeface="Times New Roman" panose="02020603050405020304" pitchFamily="18" charset="0"/>
              </a:rPr>
              <a:t>. Ct. 2019)</a:t>
            </a:r>
          </a:p>
          <a:p>
            <a:pPr lvl="0" algn="just"/>
            <a:endParaRPr lang="en-US" sz="2800" i="1" dirty="0">
              <a:solidFill>
                <a:prstClr val="black"/>
              </a:solidFill>
              <a:ea typeface="Calibri" panose="020F0502020204030204" pitchFamily="34" charset="0"/>
              <a:cs typeface="Times New Roman" panose="02020603050405020304" pitchFamily="18" charset="0"/>
            </a:endParaRPr>
          </a:p>
          <a:p>
            <a:pPr lvl="0" algn="just">
              <a:spcAft>
                <a:spcPts val="800"/>
              </a:spcAft>
            </a:pPr>
            <a:r>
              <a:rPr lang="en-US" sz="2800" i="1" dirty="0">
                <a:solidFill>
                  <a:prstClr val="black"/>
                </a:solidFill>
                <a:ea typeface="Calibri" panose="020F0502020204030204" pitchFamily="34" charset="0"/>
                <a:cs typeface="Times New Roman" panose="02020603050405020304" pitchFamily="18" charset="0"/>
              </a:rPr>
              <a:t>Finnerty v. Pa. Dep’t of Comm. &amp; Econ. Dev.</a:t>
            </a:r>
            <a:r>
              <a:rPr lang="en-US" sz="2800" dirty="0">
                <a:solidFill>
                  <a:prstClr val="black"/>
                </a:solidFill>
                <a:ea typeface="Calibri" panose="020F0502020204030204" pitchFamily="34" charset="0"/>
                <a:cs typeface="Times New Roman" panose="02020603050405020304" pitchFamily="18" charset="0"/>
              </a:rPr>
              <a:t>, 208 A.3d 219 (Pa. </a:t>
            </a:r>
            <a:r>
              <a:rPr lang="en-US" sz="2800" dirty="0" err="1">
                <a:solidFill>
                  <a:prstClr val="black"/>
                </a:solidFill>
                <a:ea typeface="Calibri" panose="020F0502020204030204" pitchFamily="34" charset="0"/>
                <a:cs typeface="Times New Roman" panose="02020603050405020304" pitchFamily="18" charset="0"/>
              </a:rPr>
              <a:t>Commw</a:t>
            </a:r>
            <a:r>
              <a:rPr lang="en-US" sz="2800" dirty="0">
                <a:solidFill>
                  <a:prstClr val="black"/>
                </a:solidFill>
                <a:ea typeface="Calibri" panose="020F0502020204030204" pitchFamily="34" charset="0"/>
                <a:cs typeface="Times New Roman" panose="02020603050405020304" pitchFamily="18" charset="0"/>
              </a:rPr>
              <a:t>. Ct. 2019) (unreported)</a:t>
            </a:r>
          </a:p>
        </p:txBody>
      </p:sp>
      <p:sp>
        <p:nvSpPr>
          <p:cNvPr id="4" name="Footer Placeholder 1">
            <a:extLst>
              <a:ext uri="{FF2B5EF4-FFF2-40B4-BE49-F238E27FC236}">
                <a16:creationId xmlns:a16="http://schemas.microsoft.com/office/drawing/2014/main" id="{F64A2E30-837B-4C4A-A6E3-2F54A8F99433}"/>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2339238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solidFill>
            <a:schemeClr val="accent1"/>
          </a:solidFill>
        </p:spPr>
        <p:txBody>
          <a:bodyPr>
            <a:normAutofit/>
          </a:bodyPr>
          <a:lstStyle/>
          <a:p>
            <a:r>
              <a:rPr lang="en-US" dirty="0">
                <a:solidFill>
                  <a:schemeClr val="bg1"/>
                </a:solidFill>
              </a:rPr>
              <a:t>Judicial records</a:t>
            </a:r>
          </a:p>
        </p:txBody>
      </p:sp>
      <p:sp>
        <p:nvSpPr>
          <p:cNvPr id="4" name="Rectangle 3">
            <a:extLst>
              <a:ext uri="{FF2B5EF4-FFF2-40B4-BE49-F238E27FC236}">
                <a16:creationId xmlns:a16="http://schemas.microsoft.com/office/drawing/2014/main" id="{473B2F90-5391-4213-83FE-78B25EB554B9}"/>
              </a:ext>
            </a:extLst>
          </p:cNvPr>
          <p:cNvSpPr/>
          <p:nvPr/>
        </p:nvSpPr>
        <p:spPr>
          <a:xfrm>
            <a:off x="457200" y="1426115"/>
            <a:ext cx="8229600" cy="4708981"/>
          </a:xfrm>
          <a:prstGeom prst="rect">
            <a:avLst/>
          </a:prstGeom>
        </p:spPr>
        <p:txBody>
          <a:bodyPr wrap="square">
            <a:spAutoFit/>
          </a:bodyPr>
          <a:lstStyle/>
          <a:p>
            <a:pPr lvl="0" algn="just">
              <a:spcAft>
                <a:spcPts val="800"/>
              </a:spcAft>
            </a:pPr>
            <a:r>
              <a:rPr lang="en-US" sz="2800" dirty="0">
                <a:solidFill>
                  <a:prstClr val="black"/>
                </a:solidFill>
                <a:ea typeface="Calibri" panose="020F0502020204030204" pitchFamily="34" charset="0"/>
                <a:cs typeface="Times New Roman" panose="02020603050405020304" pitchFamily="18" charset="0"/>
              </a:rPr>
              <a:t>Section 102, 65 P.S. § 67.102 (defines judicial agencies)</a:t>
            </a:r>
          </a:p>
          <a:p>
            <a:pPr lvl="0" algn="just"/>
            <a:endParaRPr lang="en-US" sz="2800" dirty="0">
              <a:solidFill>
                <a:prstClr val="black"/>
              </a:solidFill>
              <a:ea typeface="Calibri" panose="020F0502020204030204" pitchFamily="34" charset="0"/>
              <a:cs typeface="Times New Roman" panose="02020603050405020304" pitchFamily="18" charset="0"/>
            </a:endParaRPr>
          </a:p>
          <a:p>
            <a:pPr lvl="0" algn="just">
              <a:spcAft>
                <a:spcPts val="800"/>
              </a:spcAft>
            </a:pPr>
            <a:r>
              <a:rPr lang="en-US" sz="2800" dirty="0">
                <a:solidFill>
                  <a:prstClr val="black"/>
                </a:solidFill>
                <a:ea typeface="Calibri" panose="020F0502020204030204" pitchFamily="34" charset="0"/>
                <a:cs typeface="Times New Roman" panose="02020603050405020304" pitchFamily="18" charset="0"/>
              </a:rPr>
              <a:t>Section 304, 65 P.S. § 67.304 (obligations of judicial agencies)</a:t>
            </a:r>
          </a:p>
          <a:p>
            <a:pPr lvl="0" algn="just"/>
            <a:endParaRPr lang="en-US" sz="2800" dirty="0">
              <a:solidFill>
                <a:prstClr val="black"/>
              </a:solidFill>
              <a:ea typeface="Calibri" panose="020F0502020204030204" pitchFamily="34" charset="0"/>
              <a:cs typeface="Times New Roman" panose="02020603050405020304" pitchFamily="18" charset="0"/>
            </a:endParaRPr>
          </a:p>
          <a:p>
            <a:pPr lvl="0" algn="just">
              <a:spcAft>
                <a:spcPts val="800"/>
              </a:spcAft>
            </a:pPr>
            <a:r>
              <a:rPr lang="en-US" sz="2800" dirty="0">
                <a:solidFill>
                  <a:prstClr val="black"/>
                </a:solidFill>
                <a:ea typeface="Calibri" panose="020F0502020204030204" pitchFamily="34" charset="0"/>
                <a:cs typeface="Times New Roman" panose="02020603050405020304" pitchFamily="18" charset="0"/>
              </a:rPr>
              <a:t>Section 503(b), 65 P.S. § 67.503(b) (judicial appeals officers)</a:t>
            </a:r>
          </a:p>
          <a:p>
            <a:pPr lvl="0" algn="just"/>
            <a:endParaRPr lang="en-US" sz="2800" dirty="0">
              <a:solidFill>
                <a:prstClr val="black"/>
              </a:solidFill>
              <a:ea typeface="Calibri" panose="020F0502020204030204" pitchFamily="34" charset="0"/>
              <a:cs typeface="Times New Roman" panose="02020603050405020304" pitchFamily="18" charset="0"/>
            </a:endParaRPr>
          </a:p>
          <a:p>
            <a:pPr lvl="0" algn="just">
              <a:spcAft>
                <a:spcPts val="800"/>
              </a:spcAft>
            </a:pPr>
            <a:r>
              <a:rPr lang="en-US" sz="2800" i="1" dirty="0">
                <a:solidFill>
                  <a:prstClr val="black"/>
                </a:solidFill>
                <a:ea typeface="Calibri" panose="020F0502020204030204" pitchFamily="34" charset="0"/>
                <a:cs typeface="Times New Roman" panose="02020603050405020304" pitchFamily="18" charset="0"/>
              </a:rPr>
              <a:t>Phila. Dist. Attorney’s Office v. Williams</a:t>
            </a:r>
            <a:r>
              <a:rPr lang="en-US" sz="2800" dirty="0">
                <a:solidFill>
                  <a:prstClr val="black"/>
                </a:solidFill>
                <a:ea typeface="Calibri" panose="020F0502020204030204" pitchFamily="34" charset="0"/>
                <a:cs typeface="Times New Roman" panose="02020603050405020304" pitchFamily="18" charset="0"/>
              </a:rPr>
              <a:t>, 204 A.3d 1062 (Pa. Commw. Ct. 2019)</a:t>
            </a:r>
          </a:p>
        </p:txBody>
      </p:sp>
      <p:sp>
        <p:nvSpPr>
          <p:cNvPr id="5" name="Footer Placeholder 1">
            <a:extLst>
              <a:ext uri="{FF2B5EF4-FFF2-40B4-BE49-F238E27FC236}">
                <a16:creationId xmlns:a16="http://schemas.microsoft.com/office/drawing/2014/main" id="{C751DAD9-98E4-40FC-AB6D-A0E966D90711}"/>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307209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solidFill>
            <a:schemeClr val="accent1"/>
          </a:solidFill>
        </p:spPr>
        <p:txBody>
          <a:bodyPr>
            <a:normAutofit/>
          </a:bodyPr>
          <a:lstStyle/>
          <a:p>
            <a:r>
              <a:rPr lang="en-US" dirty="0">
                <a:solidFill>
                  <a:schemeClr val="bg1"/>
                </a:solidFill>
              </a:rPr>
              <a:t>Fees &amp; Penalties</a:t>
            </a:r>
          </a:p>
        </p:txBody>
      </p:sp>
      <p:sp>
        <p:nvSpPr>
          <p:cNvPr id="3" name="Rectangle 2">
            <a:extLst>
              <a:ext uri="{FF2B5EF4-FFF2-40B4-BE49-F238E27FC236}">
                <a16:creationId xmlns:a16="http://schemas.microsoft.com/office/drawing/2014/main" id="{35F34508-5A43-48B4-B75E-A56A3BCC7C09}"/>
              </a:ext>
            </a:extLst>
          </p:cNvPr>
          <p:cNvSpPr/>
          <p:nvPr/>
        </p:nvSpPr>
        <p:spPr>
          <a:xfrm>
            <a:off x="457200" y="1417638"/>
            <a:ext cx="8229600" cy="4708981"/>
          </a:xfrm>
          <a:prstGeom prst="rect">
            <a:avLst/>
          </a:prstGeom>
        </p:spPr>
        <p:txBody>
          <a:bodyPr wrap="square">
            <a:spAutoFit/>
          </a:bodyPr>
          <a:lstStyle/>
          <a:p>
            <a:pPr marL="0" marR="0" lvl="0" indent="0" algn="just" defTabSz="914400" eaLnBrk="1" fontAlgn="auto" latinLnBrk="0" hangingPunct="1">
              <a:spcBef>
                <a:spcPts val="0"/>
              </a:spcBef>
              <a:spcAft>
                <a:spcPts val="800"/>
              </a:spcAft>
              <a:buClrTx/>
              <a:buSzTx/>
              <a:buFontTx/>
              <a:buNone/>
              <a:tabLst/>
              <a:defRPr/>
            </a:pPr>
            <a:r>
              <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Section 1304, 65 P.S. § 67.1304 (court costs and attorney fees)</a:t>
            </a:r>
          </a:p>
          <a:p>
            <a:pPr marL="0" marR="0" lvl="0" indent="0" algn="just" defTabSz="914400" eaLnBrk="1" fontAlgn="auto" latinLnBrk="0" hangingPunct="1">
              <a:spcBef>
                <a:spcPts val="0"/>
              </a:spcBef>
              <a:buClrTx/>
              <a:buSzTx/>
              <a:buFontTx/>
              <a:buNone/>
              <a:tabLst/>
              <a:defRPr/>
            </a:pPr>
            <a:endPar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just" defTabSz="914400" eaLnBrk="1" fontAlgn="auto" latinLnBrk="0" hangingPunct="1">
              <a:spcBef>
                <a:spcPts val="0"/>
              </a:spcBef>
              <a:spcAft>
                <a:spcPts val="800"/>
              </a:spcAft>
              <a:buClrTx/>
              <a:buSzTx/>
              <a:buFontTx/>
              <a:buNone/>
              <a:tabLst/>
              <a:defRPr/>
            </a:pPr>
            <a:r>
              <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Section 1304, 65 P.S. § 67.1305 (civil penalties)</a:t>
            </a:r>
          </a:p>
          <a:p>
            <a:pPr marL="0" marR="0" lvl="0" indent="0" algn="just" defTabSz="914400" eaLnBrk="1" fontAlgn="auto" latinLnBrk="0" hangingPunct="1">
              <a:spcBef>
                <a:spcPts val="0"/>
              </a:spcBef>
              <a:buClrTx/>
              <a:buSzTx/>
              <a:buFontTx/>
              <a:buNone/>
              <a:tabLst/>
              <a:defRPr/>
            </a:pPr>
            <a:endPar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just" defTabSz="914400" eaLnBrk="1" fontAlgn="auto" latinLnBrk="0" hangingPunct="1">
              <a:spcBef>
                <a:spcPts val="0"/>
              </a:spcBef>
              <a:spcAft>
                <a:spcPts val="800"/>
              </a:spcAft>
              <a:buClrTx/>
              <a:buSzTx/>
              <a:buFontTx/>
              <a:buNone/>
              <a:tabLst/>
              <a:defRPr/>
            </a:pPr>
            <a:r>
              <a:rPr kumimoji="0" lang="en-US" sz="2800" b="0" i="1"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The Scranton Times-Tribune v. City of Scranton</a:t>
            </a:r>
            <a:r>
              <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No. 2019-CV-3668 (Lackawanna C.C.P. Aug. 13, 2019)</a:t>
            </a:r>
          </a:p>
          <a:p>
            <a:pPr marL="0" marR="0" lvl="0" indent="0" algn="just" defTabSz="914400" eaLnBrk="1" fontAlgn="auto" latinLnBrk="0" hangingPunct="1">
              <a:spcBef>
                <a:spcPts val="0"/>
              </a:spcBef>
              <a:buClrTx/>
              <a:buSzTx/>
              <a:buFontTx/>
              <a:buNone/>
              <a:tabLst/>
              <a:defRPr/>
            </a:pPr>
            <a:endParaRPr lang="en-US" sz="2800" kern="0" dirty="0">
              <a:solidFill>
                <a:prstClr val="black"/>
              </a:solidFill>
              <a:ea typeface="Calibri" panose="020F0502020204030204" pitchFamily="34" charset="0"/>
              <a:cs typeface="Times New Roman" panose="02020603050405020304" pitchFamily="18" charset="0"/>
            </a:endParaRPr>
          </a:p>
          <a:p>
            <a:pPr marL="0" marR="0" lvl="0" indent="0" algn="just" defTabSz="914400" eaLnBrk="1" fontAlgn="auto" latinLnBrk="0" hangingPunct="1">
              <a:spcBef>
                <a:spcPts val="0"/>
              </a:spcBef>
              <a:spcAft>
                <a:spcPts val="800"/>
              </a:spcAft>
              <a:buClrTx/>
              <a:buSzTx/>
              <a:buFontTx/>
              <a:buNone/>
              <a:tabLst/>
              <a:defRPr/>
            </a:pPr>
            <a:r>
              <a:rPr kumimoji="0" lang="en-US" sz="2800" b="0" i="1" u="none" strike="noStrike" kern="0" cap="none" spc="0" normalizeH="0" baseline="0" noProof="0" dirty="0">
                <a:ln>
                  <a:noFill/>
                </a:ln>
                <a:solidFill>
                  <a:prstClr val="black"/>
                </a:solidFill>
                <a:effectLst/>
                <a:uLnTx/>
                <a:uFillTx/>
                <a:ea typeface="Calibri" panose="020F0502020204030204" pitchFamily="34" charset="0"/>
              </a:rPr>
              <a:t>Warren v. State Ethics Comm’n</a:t>
            </a:r>
            <a:r>
              <a:rPr kumimoji="0" lang="en-US" sz="2800" b="0" i="0" u="none" strike="noStrike" kern="0" cap="none" spc="0" normalizeH="0" baseline="0" noProof="0" dirty="0">
                <a:ln>
                  <a:noFill/>
                </a:ln>
                <a:solidFill>
                  <a:prstClr val="black"/>
                </a:solidFill>
                <a:effectLst/>
                <a:uLnTx/>
                <a:uFillTx/>
                <a:ea typeface="Calibri" panose="020F0502020204030204" pitchFamily="34" charset="0"/>
              </a:rPr>
              <a:t>, 199 A.3d 521 (Pa. Commw. Ct. 2018)</a:t>
            </a:r>
            <a:endParaRPr kumimoji="0" lang="en-US" sz="2800" b="0" i="0" u="none" strike="noStrike" kern="0" cap="none" spc="0" normalizeH="0" baseline="0" noProof="0" dirty="0">
              <a:ln>
                <a:noFill/>
              </a:ln>
              <a:solidFill>
                <a:prstClr val="black"/>
              </a:solidFill>
              <a:effectLst/>
              <a:uLnTx/>
              <a:uFillTx/>
            </a:endParaRPr>
          </a:p>
        </p:txBody>
      </p:sp>
      <p:sp>
        <p:nvSpPr>
          <p:cNvPr id="4" name="Footer Placeholder 1">
            <a:extLst>
              <a:ext uri="{FF2B5EF4-FFF2-40B4-BE49-F238E27FC236}">
                <a16:creationId xmlns:a16="http://schemas.microsoft.com/office/drawing/2014/main" id="{62ED89E9-63B3-48DA-9F00-B5CE53AA0035}"/>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1291276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Right to Privacy</a:t>
            </a:r>
          </a:p>
        </p:txBody>
      </p:sp>
      <p:sp>
        <p:nvSpPr>
          <p:cNvPr id="4" name="Rectangle 3">
            <a:extLst>
              <a:ext uri="{FF2B5EF4-FFF2-40B4-BE49-F238E27FC236}">
                <a16:creationId xmlns:a16="http://schemas.microsoft.com/office/drawing/2014/main" id="{A81037B2-F21B-4A03-97EA-EA3520281B4A}"/>
              </a:ext>
            </a:extLst>
          </p:cNvPr>
          <p:cNvSpPr/>
          <p:nvPr/>
        </p:nvSpPr>
        <p:spPr>
          <a:xfrm>
            <a:off x="457200" y="1417638"/>
            <a:ext cx="8229600" cy="3313728"/>
          </a:xfrm>
          <a:prstGeom prst="rect">
            <a:avLst/>
          </a:prstGeom>
        </p:spPr>
        <p:txBody>
          <a:bodyPr wrap="square">
            <a:spAutoFit/>
          </a:bodyPr>
          <a:lstStyle/>
          <a:p>
            <a:pPr lvl="0" algn="just">
              <a:spcAft>
                <a:spcPts val="800"/>
              </a:spcAft>
            </a:pPr>
            <a:r>
              <a:rPr lang="en-US" sz="2800" dirty="0">
                <a:solidFill>
                  <a:prstClr val="black"/>
                </a:solidFill>
                <a:ea typeface="Calibri" panose="020F0502020204030204" pitchFamily="34" charset="0"/>
                <a:cs typeface="Times New Roman" panose="02020603050405020304" pitchFamily="18" charset="0"/>
              </a:rPr>
              <a:t>Pa. Constitution, Article 1, § 1</a:t>
            </a:r>
          </a:p>
          <a:p>
            <a:pPr lvl="0" algn="just"/>
            <a:endParaRPr lang="en-US" sz="2800" dirty="0">
              <a:solidFill>
                <a:prstClr val="black"/>
              </a:solidFill>
              <a:ea typeface="Calibri" panose="020F0502020204030204" pitchFamily="34" charset="0"/>
              <a:cs typeface="Times New Roman" panose="02020603050405020304" pitchFamily="18" charset="0"/>
            </a:endParaRPr>
          </a:p>
          <a:p>
            <a:pPr lvl="0" algn="just">
              <a:spcAft>
                <a:spcPts val="800"/>
              </a:spcAft>
            </a:pPr>
            <a:r>
              <a:rPr lang="en-US" sz="2800" i="1" dirty="0">
                <a:solidFill>
                  <a:prstClr val="black"/>
                </a:solidFill>
                <a:ea typeface="Calibri" panose="020F0502020204030204" pitchFamily="34" charset="0"/>
                <a:cs typeface="Times New Roman" panose="02020603050405020304" pitchFamily="18" charset="0"/>
              </a:rPr>
              <a:t>Governor’s Office of Admin. v. Campbell</a:t>
            </a:r>
            <a:r>
              <a:rPr lang="en-US" sz="2800" dirty="0">
                <a:solidFill>
                  <a:prstClr val="black"/>
                </a:solidFill>
                <a:ea typeface="Calibri" panose="020F0502020204030204" pitchFamily="34" charset="0"/>
                <a:cs typeface="Times New Roman" panose="02020603050405020304" pitchFamily="18" charset="0"/>
              </a:rPr>
              <a:t>, 202 A.3d 890 (Pa. Commw. Ct. 2019)</a:t>
            </a:r>
          </a:p>
          <a:p>
            <a:pPr lvl="0" algn="just"/>
            <a:endParaRPr lang="en-US" sz="2800" dirty="0">
              <a:solidFill>
                <a:prstClr val="black"/>
              </a:solidFill>
              <a:ea typeface="Calibri" panose="020F0502020204030204" pitchFamily="34" charset="0"/>
              <a:cs typeface="Times New Roman" panose="02020603050405020304" pitchFamily="18" charset="0"/>
            </a:endParaRPr>
          </a:p>
          <a:p>
            <a:pPr lvl="0" algn="just">
              <a:spcAft>
                <a:spcPts val="800"/>
              </a:spcAft>
            </a:pPr>
            <a:r>
              <a:rPr lang="en-US" sz="2800" i="1" dirty="0">
                <a:solidFill>
                  <a:prstClr val="black"/>
                </a:solidFill>
                <a:ea typeface="Calibri" panose="020F0502020204030204" pitchFamily="34" charset="0"/>
                <a:cs typeface="Times New Roman" panose="02020603050405020304" pitchFamily="18" charset="0"/>
              </a:rPr>
              <a:t>Pa. Liquor Control Bd. v. Beh</a:t>
            </a:r>
            <a:r>
              <a:rPr lang="en-US" sz="2800" dirty="0">
                <a:solidFill>
                  <a:prstClr val="black"/>
                </a:solidFill>
                <a:ea typeface="Calibri" panose="020F0502020204030204" pitchFamily="34" charset="0"/>
                <a:cs typeface="Times New Roman" panose="02020603050405020304" pitchFamily="18" charset="0"/>
              </a:rPr>
              <a:t>, Nos. 91, 153 C.D. 2018 (Pa. Commw. Ct. 2019)</a:t>
            </a:r>
          </a:p>
        </p:txBody>
      </p:sp>
      <p:sp>
        <p:nvSpPr>
          <p:cNvPr id="5" name="Footer Placeholder 1">
            <a:extLst>
              <a:ext uri="{FF2B5EF4-FFF2-40B4-BE49-F238E27FC236}">
                <a16:creationId xmlns:a16="http://schemas.microsoft.com/office/drawing/2014/main" id="{6EA58143-6F69-4FF6-8837-2BD2DF095035}"/>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2306786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Procedural Matters</a:t>
            </a:r>
          </a:p>
        </p:txBody>
      </p:sp>
      <p:sp>
        <p:nvSpPr>
          <p:cNvPr id="3" name="Rectangle 2">
            <a:extLst>
              <a:ext uri="{FF2B5EF4-FFF2-40B4-BE49-F238E27FC236}">
                <a16:creationId xmlns:a16="http://schemas.microsoft.com/office/drawing/2014/main" id="{8A4F0144-EC43-4D65-A923-817C95B1279C}"/>
              </a:ext>
            </a:extLst>
          </p:cNvPr>
          <p:cNvSpPr/>
          <p:nvPr/>
        </p:nvSpPr>
        <p:spPr>
          <a:xfrm>
            <a:off x="457200" y="1417638"/>
            <a:ext cx="8229600" cy="4175502"/>
          </a:xfrm>
          <a:prstGeom prst="rect">
            <a:avLst/>
          </a:prstGeom>
        </p:spPr>
        <p:txBody>
          <a:bodyPr wrap="square">
            <a:spAutoFit/>
          </a:bodyPr>
          <a:lstStyle/>
          <a:p>
            <a:pPr lvl="0" algn="just">
              <a:spcAft>
                <a:spcPts val="800"/>
              </a:spcAft>
            </a:pPr>
            <a:r>
              <a:rPr lang="en-US" sz="2800" i="1" dirty="0">
                <a:solidFill>
                  <a:prstClr val="black"/>
                </a:solidFill>
                <a:ea typeface="Calibri" panose="020F0502020204030204" pitchFamily="34" charset="0"/>
                <a:cs typeface="Times New Roman" panose="02020603050405020304" pitchFamily="18" charset="0"/>
              </a:rPr>
              <a:t>Crocco v. Pa. Dep’t of Health</a:t>
            </a:r>
            <a:r>
              <a:rPr lang="en-US" sz="2800" dirty="0">
                <a:solidFill>
                  <a:prstClr val="black"/>
                </a:solidFill>
                <a:ea typeface="Calibri" panose="020F0502020204030204" pitchFamily="34" charset="0"/>
                <a:cs typeface="Times New Roman" panose="02020603050405020304" pitchFamily="18" charset="0"/>
              </a:rPr>
              <a:t>, 214 A.3d 316 (Pa. Commw. Ct. 2019) (waiver)</a:t>
            </a:r>
          </a:p>
          <a:p>
            <a:pPr lvl="0" algn="just"/>
            <a:endParaRPr lang="en-US" sz="2800" dirty="0">
              <a:solidFill>
                <a:prstClr val="black"/>
              </a:solidFill>
              <a:ea typeface="Calibri" panose="020F0502020204030204" pitchFamily="34" charset="0"/>
              <a:cs typeface="Times New Roman" panose="02020603050405020304" pitchFamily="18" charset="0"/>
            </a:endParaRPr>
          </a:p>
          <a:p>
            <a:pPr lvl="0" algn="just">
              <a:spcAft>
                <a:spcPts val="800"/>
              </a:spcAft>
            </a:pPr>
            <a:r>
              <a:rPr lang="en-US" sz="2800" i="1" dirty="0">
                <a:solidFill>
                  <a:prstClr val="black"/>
                </a:solidFill>
                <a:ea typeface="Calibri" panose="020F0502020204030204" pitchFamily="34" charset="0"/>
                <a:cs typeface="Times New Roman" panose="02020603050405020304" pitchFamily="18" charset="0"/>
              </a:rPr>
              <a:t>Mission Pa. v. McKelvey</a:t>
            </a:r>
            <a:r>
              <a:rPr lang="en-US" sz="2800" dirty="0">
                <a:solidFill>
                  <a:prstClr val="black"/>
                </a:solidFill>
                <a:ea typeface="Calibri" panose="020F0502020204030204" pitchFamily="34" charset="0"/>
                <a:cs typeface="Times New Roman" panose="02020603050405020304" pitchFamily="18" charset="0"/>
              </a:rPr>
              <a:t>, 212 A.3d 119 (Pa. Commw. Ct. 2019) (supplementing the evidentiary record/staying OOR appeal)</a:t>
            </a:r>
          </a:p>
          <a:p>
            <a:pPr lvl="0" algn="just"/>
            <a:endParaRPr lang="en-US" sz="2800" i="1" dirty="0">
              <a:solidFill>
                <a:prstClr val="black"/>
              </a:solidFill>
              <a:ea typeface="Calibri" panose="020F0502020204030204" pitchFamily="34" charset="0"/>
              <a:cs typeface="Times New Roman" panose="02020603050405020304" pitchFamily="18" charset="0"/>
            </a:endParaRPr>
          </a:p>
          <a:p>
            <a:pPr lvl="0" algn="just">
              <a:spcAft>
                <a:spcPts val="800"/>
              </a:spcAft>
            </a:pPr>
            <a:r>
              <a:rPr lang="en-US" sz="2800" i="1" dirty="0">
                <a:solidFill>
                  <a:prstClr val="black"/>
                </a:solidFill>
                <a:ea typeface="Calibri" panose="020F0502020204030204" pitchFamily="34" charset="0"/>
                <a:cs typeface="Times New Roman" panose="02020603050405020304" pitchFamily="18" charset="0"/>
              </a:rPr>
              <a:t>County of Berks v. Office of Open Records</a:t>
            </a:r>
            <a:r>
              <a:rPr lang="en-US" sz="2800" dirty="0">
                <a:solidFill>
                  <a:prstClr val="black"/>
                </a:solidFill>
                <a:ea typeface="Calibri" panose="020F0502020204030204" pitchFamily="34" charset="0"/>
                <a:cs typeface="Times New Roman" panose="02020603050405020304" pitchFamily="18" charset="0"/>
              </a:rPr>
              <a:t>, 204 A.3d 534 (Pa. Commw. Ct. 2019) (</a:t>
            </a:r>
            <a:r>
              <a:rPr lang="en-US" sz="2800" i="1" dirty="0">
                <a:solidFill>
                  <a:prstClr val="black"/>
                </a:solidFill>
                <a:ea typeface="Calibri" panose="020F0502020204030204" pitchFamily="34" charset="0"/>
                <a:cs typeface="Times New Roman" panose="02020603050405020304" pitchFamily="18" charset="0"/>
              </a:rPr>
              <a:t>in camera </a:t>
            </a:r>
            <a:r>
              <a:rPr lang="en-US" sz="2800" dirty="0">
                <a:solidFill>
                  <a:prstClr val="black"/>
                </a:solidFill>
                <a:ea typeface="Calibri" panose="020F0502020204030204" pitchFamily="34" charset="0"/>
                <a:cs typeface="Times New Roman" panose="02020603050405020304" pitchFamily="18" charset="0"/>
              </a:rPr>
              <a:t>review of records)</a:t>
            </a:r>
          </a:p>
        </p:txBody>
      </p:sp>
      <p:sp>
        <p:nvSpPr>
          <p:cNvPr id="4" name="Footer Placeholder 1">
            <a:extLst>
              <a:ext uri="{FF2B5EF4-FFF2-40B4-BE49-F238E27FC236}">
                <a16:creationId xmlns:a16="http://schemas.microsoft.com/office/drawing/2014/main" id="{D545565F-2B1F-4FCE-A7E3-88EE7DB31A17}"/>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1450637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Procedural Matters cont.</a:t>
            </a:r>
          </a:p>
        </p:txBody>
      </p:sp>
      <p:sp>
        <p:nvSpPr>
          <p:cNvPr id="4" name="Rectangle 3">
            <a:extLst>
              <a:ext uri="{FF2B5EF4-FFF2-40B4-BE49-F238E27FC236}">
                <a16:creationId xmlns:a16="http://schemas.microsoft.com/office/drawing/2014/main" id="{DB0D8AAC-C2AB-4CEE-ACF7-CAC9D3385489}"/>
              </a:ext>
            </a:extLst>
          </p:cNvPr>
          <p:cNvSpPr/>
          <p:nvPr/>
        </p:nvSpPr>
        <p:spPr>
          <a:xfrm>
            <a:off x="460948" y="1417638"/>
            <a:ext cx="8229600" cy="3211135"/>
          </a:xfrm>
          <a:prstGeom prst="rect">
            <a:avLst/>
          </a:prstGeom>
        </p:spPr>
        <p:txBody>
          <a:bodyPr wrap="square">
            <a:spAutoFit/>
          </a:bodyPr>
          <a:lstStyle/>
          <a:p>
            <a:pPr lvl="0" algn="just">
              <a:spcAft>
                <a:spcPts val="800"/>
              </a:spcAft>
            </a:pPr>
            <a:r>
              <a:rPr lang="en-US" sz="2800" i="1" dirty="0">
                <a:solidFill>
                  <a:prstClr val="black"/>
                </a:solidFill>
                <a:ea typeface="Calibri" panose="020F0502020204030204" pitchFamily="34" charset="0"/>
                <a:cs typeface="Times New Roman" panose="02020603050405020304" pitchFamily="18" charset="0"/>
              </a:rPr>
              <a:t>Vu v. Pa. Bd. of Prob. &amp; Parole</a:t>
            </a:r>
            <a:r>
              <a:rPr lang="en-US" sz="2800" dirty="0">
                <a:solidFill>
                  <a:prstClr val="black"/>
                </a:solidFill>
                <a:ea typeface="Calibri" panose="020F0502020204030204" pitchFamily="34" charset="0"/>
                <a:cs typeface="Times New Roman" panose="02020603050405020304" pitchFamily="18" charset="0"/>
              </a:rPr>
              <a:t>, 200 A.3d 627 (Pa. Commw. Ct. 2018) (extending the time to issue a final determination)</a:t>
            </a:r>
          </a:p>
          <a:p>
            <a:pPr lvl="0" algn="just"/>
            <a:endParaRPr lang="en-US" sz="2800" i="1" dirty="0">
              <a:solidFill>
                <a:prstClr val="black"/>
              </a:solidFill>
              <a:ea typeface="Calibri" panose="020F0502020204030204" pitchFamily="34" charset="0"/>
              <a:cs typeface="Times New Roman" panose="02020603050405020304" pitchFamily="18" charset="0"/>
            </a:endParaRPr>
          </a:p>
          <a:p>
            <a:pPr lvl="0" algn="just">
              <a:spcAft>
                <a:spcPts val="800"/>
              </a:spcAft>
            </a:pPr>
            <a:r>
              <a:rPr lang="en-US" sz="2800" i="1" dirty="0">
                <a:solidFill>
                  <a:prstClr val="black"/>
                </a:solidFill>
                <a:ea typeface="Calibri" panose="020F0502020204030204" pitchFamily="34" charset="0"/>
                <a:cs typeface="Times New Roman" panose="02020603050405020304" pitchFamily="18" charset="0"/>
              </a:rPr>
              <a:t>Brown v. Pa. Dep’t of Health</a:t>
            </a:r>
            <a:r>
              <a:rPr lang="en-US" sz="2800" dirty="0">
                <a:solidFill>
                  <a:prstClr val="black"/>
                </a:solidFill>
                <a:ea typeface="Calibri" panose="020F0502020204030204" pitchFamily="34" charset="0"/>
                <a:cs typeface="Times New Roman" panose="02020603050405020304" pitchFamily="18" charset="0"/>
              </a:rPr>
              <a:t>, 201 A.3d 312 (Pa. Commw. Ct. 2018) (unreported) (actual receipt of records)</a:t>
            </a:r>
          </a:p>
        </p:txBody>
      </p:sp>
      <p:sp>
        <p:nvSpPr>
          <p:cNvPr id="5" name="Footer Placeholder 1">
            <a:extLst>
              <a:ext uri="{FF2B5EF4-FFF2-40B4-BE49-F238E27FC236}">
                <a16:creationId xmlns:a16="http://schemas.microsoft.com/office/drawing/2014/main" id="{C829F122-604C-4625-A4F1-BC7D9D9F8D73}"/>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4099258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Cases to look out for next year…</a:t>
            </a:r>
          </a:p>
        </p:txBody>
      </p:sp>
      <p:sp>
        <p:nvSpPr>
          <p:cNvPr id="3" name="Rectangle 2">
            <a:extLst>
              <a:ext uri="{FF2B5EF4-FFF2-40B4-BE49-F238E27FC236}">
                <a16:creationId xmlns:a16="http://schemas.microsoft.com/office/drawing/2014/main" id="{547CFBA0-CE77-420E-8A51-FD5C26DC6764}"/>
              </a:ext>
            </a:extLst>
          </p:cNvPr>
          <p:cNvSpPr/>
          <p:nvPr/>
        </p:nvSpPr>
        <p:spPr>
          <a:xfrm>
            <a:off x="457200" y="1417638"/>
            <a:ext cx="8229600" cy="5139869"/>
          </a:xfrm>
          <a:prstGeom prst="rect">
            <a:avLst/>
          </a:prstGeom>
        </p:spPr>
        <p:txBody>
          <a:bodyPr wrap="square">
            <a:spAutoFit/>
          </a:bodyPr>
          <a:lstStyle/>
          <a:p>
            <a:pPr marL="0" marR="0" lvl="0" indent="0" algn="just" defTabSz="914400" eaLnBrk="1" fontAlgn="auto" latinLnBrk="0" hangingPunct="1">
              <a:spcBef>
                <a:spcPts val="0"/>
              </a:spcBef>
              <a:spcAft>
                <a:spcPts val="800"/>
              </a:spcAft>
              <a:buClrTx/>
              <a:buSzTx/>
              <a:buFontTx/>
              <a:buNone/>
              <a:tabLst/>
              <a:defRPr/>
            </a:pPr>
            <a:r>
              <a:rPr kumimoji="0" lang="en-US" sz="2800" b="0" i="1"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Uniontown Newspapers, Inc. v. Pa. Dep’t of Corr.</a:t>
            </a:r>
            <a:r>
              <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76 MAP 2019 (Pa.) 	(fees &amp; penalties)</a:t>
            </a:r>
          </a:p>
          <a:p>
            <a:pPr marL="0" marR="0" lvl="0" indent="0" algn="just" defTabSz="914400" eaLnBrk="1" fontAlgn="auto" latinLnBrk="0" hangingPunct="1">
              <a:spcBef>
                <a:spcPts val="0"/>
              </a:spcBef>
              <a:buClrTx/>
              <a:buSzTx/>
              <a:buFontTx/>
              <a:buNone/>
              <a:tabLst/>
              <a:defRPr/>
            </a:pPr>
            <a:endPar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just" defTabSz="914400" eaLnBrk="1" fontAlgn="auto" latinLnBrk="0" hangingPunct="1">
              <a:spcBef>
                <a:spcPts val="0"/>
              </a:spcBef>
              <a:spcAft>
                <a:spcPts val="800"/>
              </a:spcAft>
              <a:buClrTx/>
              <a:buSzTx/>
              <a:buFontTx/>
              <a:buNone/>
              <a:tabLst/>
              <a:defRPr/>
            </a:pPr>
            <a:r>
              <a:rPr kumimoji="0" lang="en-US" sz="2800" b="0" i="1"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Easton Area Sch. Dist. v. Miller</a:t>
            </a:r>
            <a:r>
              <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13 MAP 2019 (Pa.) (FERPA/bus video)</a:t>
            </a:r>
          </a:p>
          <a:p>
            <a:pPr marL="0" marR="0" lvl="0" indent="0" algn="just" defTabSz="914400" eaLnBrk="1" fontAlgn="auto" latinLnBrk="0" hangingPunct="1">
              <a:spcBef>
                <a:spcPts val="0"/>
              </a:spcBef>
              <a:buClrTx/>
              <a:buSzTx/>
              <a:buFontTx/>
              <a:buNone/>
              <a:tabLst/>
              <a:defRPr/>
            </a:pPr>
            <a:endPar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just" defTabSz="914400" eaLnBrk="1" fontAlgn="auto" latinLnBrk="0" hangingPunct="1">
              <a:spcBef>
                <a:spcPts val="0"/>
              </a:spcBef>
              <a:spcAft>
                <a:spcPts val="800"/>
              </a:spcAft>
              <a:buClrTx/>
              <a:buSzTx/>
              <a:buFontTx/>
              <a:buNone/>
              <a:tabLst/>
              <a:defRPr/>
            </a:pPr>
            <a:r>
              <a:rPr kumimoji="0" lang="en-US" sz="2800" b="0" i="1"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Central Dauphin Sch. Dist. v. Fox43 News</a:t>
            </a:r>
            <a:r>
              <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16 MAL 2019 (Pa.) (FERPA/bus video)</a:t>
            </a:r>
          </a:p>
          <a:p>
            <a:pPr marL="0" marR="0" lvl="0" indent="0" algn="just" defTabSz="914400" eaLnBrk="1" fontAlgn="auto" latinLnBrk="0" hangingPunct="1">
              <a:spcBef>
                <a:spcPts val="0"/>
              </a:spcBef>
              <a:buClrTx/>
              <a:buSzTx/>
              <a:buFontTx/>
              <a:buNone/>
              <a:tabLst/>
              <a:defRPr/>
            </a:pPr>
            <a:endPar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spcBef>
                <a:spcPts val="0"/>
              </a:spcBef>
              <a:spcAft>
                <a:spcPts val="0"/>
              </a:spcAft>
              <a:buClrTx/>
              <a:buSzTx/>
              <a:buFontTx/>
              <a:buNone/>
              <a:tabLst/>
              <a:defRPr/>
            </a:pPr>
            <a:r>
              <a:rPr kumimoji="0" lang="en-US" sz="2800" b="0" i="1" u="none" strike="noStrike" kern="0" cap="none" spc="0" normalizeH="0" baseline="0" noProof="0" dirty="0">
                <a:ln>
                  <a:noFill/>
                </a:ln>
                <a:solidFill>
                  <a:prstClr val="black"/>
                </a:solidFill>
                <a:effectLst/>
                <a:uLnTx/>
                <a:uFillTx/>
                <a:ea typeface="Calibri" panose="020F0502020204030204" pitchFamily="34" charset="0"/>
              </a:rPr>
              <a:t>Pa. State Police v. ACLU</a:t>
            </a:r>
            <a:r>
              <a:rPr kumimoji="0" lang="en-US" sz="2800" b="0" i="0" u="none" strike="noStrike" kern="0" cap="none" spc="0" normalizeH="0" baseline="0" noProof="0" dirty="0">
                <a:ln>
                  <a:noFill/>
                </a:ln>
                <a:solidFill>
                  <a:prstClr val="black"/>
                </a:solidFill>
                <a:effectLst/>
                <a:uLnTx/>
                <a:uFillTx/>
                <a:ea typeface="Calibri" panose="020F0502020204030204" pitchFamily="34" charset="0"/>
              </a:rPr>
              <a:t>, 66 MAP 2018 (Pa.) (</a:t>
            </a:r>
            <a:r>
              <a:rPr kumimoji="0" lang="en-US" sz="2800" b="0" i="1" u="none" strike="noStrike" kern="0" cap="none" spc="0" normalizeH="0" baseline="0" noProof="0" dirty="0">
                <a:ln>
                  <a:noFill/>
                </a:ln>
                <a:solidFill>
                  <a:prstClr val="black"/>
                </a:solidFill>
                <a:effectLst/>
                <a:uLnTx/>
                <a:uFillTx/>
                <a:ea typeface="Calibri" panose="020F0502020204030204" pitchFamily="34" charset="0"/>
              </a:rPr>
              <a:t>in camera</a:t>
            </a:r>
            <a:r>
              <a:rPr kumimoji="0" lang="en-US" sz="2800" b="0" i="0" u="none" strike="noStrike" kern="0" cap="none" spc="0" normalizeH="0" baseline="0" noProof="0" dirty="0">
                <a:ln>
                  <a:noFill/>
                </a:ln>
                <a:solidFill>
                  <a:prstClr val="black"/>
                </a:solidFill>
                <a:effectLst/>
                <a:uLnTx/>
                <a:uFillTx/>
                <a:ea typeface="Calibri" panose="020F0502020204030204" pitchFamily="34" charset="0"/>
              </a:rPr>
              <a:t> review)</a:t>
            </a:r>
            <a:endParaRPr kumimoji="0" lang="en-US" sz="2800" b="0" i="0" u="none" strike="noStrike" kern="0" cap="none" spc="0" normalizeH="0" baseline="0" noProof="0" dirty="0">
              <a:ln>
                <a:noFill/>
              </a:ln>
              <a:solidFill>
                <a:prstClr val="black"/>
              </a:solidFill>
              <a:effectLst/>
              <a:uLnTx/>
              <a:uFillTx/>
            </a:endParaRPr>
          </a:p>
        </p:txBody>
      </p:sp>
      <p:sp>
        <p:nvSpPr>
          <p:cNvPr id="4" name="Footer Placeholder 1">
            <a:extLst>
              <a:ext uri="{FF2B5EF4-FFF2-40B4-BE49-F238E27FC236}">
                <a16:creationId xmlns:a16="http://schemas.microsoft.com/office/drawing/2014/main" id="{9BA6090E-12BB-4746-8628-AC1B7D164CBD}"/>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1931079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Cases con’t</a:t>
            </a:r>
          </a:p>
        </p:txBody>
      </p:sp>
      <p:sp>
        <p:nvSpPr>
          <p:cNvPr id="4" name="Rectangle 3">
            <a:extLst>
              <a:ext uri="{FF2B5EF4-FFF2-40B4-BE49-F238E27FC236}">
                <a16:creationId xmlns:a16="http://schemas.microsoft.com/office/drawing/2014/main" id="{F340C2D8-739A-4489-A37F-0EF7BFB1FC54}"/>
              </a:ext>
            </a:extLst>
          </p:cNvPr>
          <p:cNvSpPr/>
          <p:nvPr/>
        </p:nvSpPr>
        <p:spPr>
          <a:xfrm>
            <a:off x="457200" y="1417638"/>
            <a:ext cx="8229600" cy="3744615"/>
          </a:xfrm>
          <a:prstGeom prst="rect">
            <a:avLst/>
          </a:prstGeom>
        </p:spPr>
        <p:txBody>
          <a:bodyPr wrap="square">
            <a:spAutoFit/>
          </a:bodyPr>
          <a:lstStyle/>
          <a:p>
            <a:pPr marL="0" marR="0" lvl="0" indent="0" algn="just" defTabSz="914400" eaLnBrk="1" fontAlgn="auto" latinLnBrk="0" hangingPunct="1">
              <a:spcBef>
                <a:spcPts val="0"/>
              </a:spcBef>
              <a:spcAft>
                <a:spcPts val="800"/>
              </a:spcAft>
              <a:buClrTx/>
              <a:buSzTx/>
              <a:buFontTx/>
              <a:buNone/>
              <a:tabLst/>
              <a:defRPr/>
            </a:pPr>
            <a:r>
              <a:rPr kumimoji="0" lang="en-US" sz="2800" b="0" i="1"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Pa. Liquor Control Bd. v. Burns</a:t>
            </a:r>
            <a:r>
              <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No. 1159 C.D. 2019 (Pa. Commw. Ct.) (liquor licenses)</a:t>
            </a:r>
          </a:p>
          <a:p>
            <a:pPr marL="0" marR="0" lvl="0" indent="0" algn="just" defTabSz="914400" eaLnBrk="1" fontAlgn="auto" latinLnBrk="0" hangingPunct="1">
              <a:spcBef>
                <a:spcPts val="0"/>
              </a:spcBef>
              <a:buClrTx/>
              <a:buSzTx/>
              <a:buFontTx/>
              <a:buNone/>
              <a:tabLst/>
              <a:defRPr/>
            </a:pPr>
            <a:endPar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just" defTabSz="914400" eaLnBrk="1" fontAlgn="auto" latinLnBrk="0" hangingPunct="1">
              <a:spcBef>
                <a:spcPts val="0"/>
              </a:spcBef>
              <a:spcAft>
                <a:spcPts val="800"/>
              </a:spcAft>
              <a:buClrTx/>
              <a:buSzTx/>
              <a:buFontTx/>
              <a:buNone/>
              <a:tabLst/>
              <a:defRPr/>
            </a:pPr>
            <a:r>
              <a:rPr kumimoji="0" lang="en-US" sz="2800" b="0" i="1"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Lehighton Area Sch. Dist. v. Campbell</a:t>
            </a:r>
            <a:r>
              <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No. 2019-0421 (Carbon C.C.P.) (procedural due process)</a:t>
            </a:r>
          </a:p>
          <a:p>
            <a:pPr marL="0" marR="0" lvl="0" indent="0" algn="just" defTabSz="914400" eaLnBrk="1" fontAlgn="auto" latinLnBrk="0" hangingPunct="1">
              <a:spcBef>
                <a:spcPts val="0"/>
              </a:spcBef>
              <a:buClrTx/>
              <a:buSzTx/>
              <a:buFontTx/>
              <a:buNone/>
              <a:tabLst/>
              <a:defRPr/>
            </a:pPr>
            <a:endPar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spcBef>
                <a:spcPts val="0"/>
              </a:spcBef>
              <a:spcAft>
                <a:spcPts val="0"/>
              </a:spcAft>
              <a:buClrTx/>
              <a:buSzTx/>
              <a:buFontTx/>
              <a:buNone/>
              <a:tabLst/>
              <a:defRPr/>
            </a:pPr>
            <a:r>
              <a:rPr kumimoji="0" lang="en-US" sz="2800" b="0" i="1" u="none" strike="noStrike" kern="0" cap="none" spc="0" normalizeH="0" baseline="0" noProof="0" dirty="0">
                <a:ln>
                  <a:noFill/>
                </a:ln>
                <a:solidFill>
                  <a:prstClr val="black"/>
                </a:solidFill>
                <a:effectLst/>
                <a:uLnTx/>
                <a:uFillTx/>
                <a:ea typeface="Calibri" panose="020F0502020204030204" pitchFamily="34" charset="0"/>
              </a:rPr>
              <a:t>County of Adams v. Office of Open Records, et al.</a:t>
            </a:r>
            <a:r>
              <a:rPr kumimoji="0" lang="en-US" sz="2800" b="0" i="0" u="none" strike="noStrike" kern="0" cap="none" spc="0" normalizeH="0" baseline="0" noProof="0" dirty="0">
                <a:ln>
                  <a:noFill/>
                </a:ln>
                <a:solidFill>
                  <a:prstClr val="black"/>
                </a:solidFill>
                <a:effectLst/>
                <a:uLnTx/>
                <a:uFillTx/>
                <a:ea typeface="Calibri" panose="020F0502020204030204" pitchFamily="34" charset="0"/>
              </a:rPr>
              <a:t>, No. 2019-SU-907 (Adams C.C.P.) (procedural due process)</a:t>
            </a:r>
            <a:endParaRPr kumimoji="0" lang="en-US" sz="2800" b="0" i="0" u="none" strike="noStrike" kern="0" cap="none" spc="0" normalizeH="0" baseline="0" noProof="0" dirty="0">
              <a:ln>
                <a:noFill/>
              </a:ln>
              <a:solidFill>
                <a:prstClr val="black"/>
              </a:solidFill>
              <a:effectLst/>
              <a:uLnTx/>
              <a:uFillTx/>
            </a:endParaRPr>
          </a:p>
        </p:txBody>
      </p:sp>
      <p:sp>
        <p:nvSpPr>
          <p:cNvPr id="5" name="Footer Placeholder 1">
            <a:extLst>
              <a:ext uri="{FF2B5EF4-FFF2-40B4-BE49-F238E27FC236}">
                <a16:creationId xmlns:a16="http://schemas.microsoft.com/office/drawing/2014/main" id="{3576E86C-26E4-4FFD-B179-8D9660B42968}"/>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4215847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143000" y="3146167"/>
            <a:ext cx="7162800" cy="1015664"/>
          </a:xfrm>
        </p:spPr>
        <p:txBody>
          <a:bodyPr>
            <a:noAutofit/>
          </a:bodyPr>
          <a:lstStyle/>
          <a:p>
            <a:r>
              <a:rPr lang="en-US" sz="3200" b="1" dirty="0"/>
              <a:t>OOR Annual Training</a:t>
            </a:r>
            <a:br>
              <a:rPr lang="en-US" sz="3200" dirty="0"/>
            </a:br>
            <a:r>
              <a:rPr lang="en-US" sz="3200" dirty="0"/>
              <a:t>November 7, 2019</a:t>
            </a:r>
            <a:endParaRPr lang="en-US" sz="2800" i="1" dirty="0"/>
          </a:p>
        </p:txBody>
      </p:sp>
      <p:sp>
        <p:nvSpPr>
          <p:cNvPr id="3" name="Subtitle 2"/>
          <p:cNvSpPr>
            <a:spLocks noGrp="1"/>
          </p:cNvSpPr>
          <p:nvPr>
            <p:ph type="subTitle" idx="1"/>
          </p:nvPr>
        </p:nvSpPr>
        <p:spPr>
          <a:xfrm>
            <a:off x="2971800" y="2438066"/>
            <a:ext cx="4876800" cy="499647"/>
          </a:xfrm>
        </p:spPr>
        <p:txBody>
          <a:bodyPr rtlCol="0">
            <a:normAutofit/>
          </a:bodyPr>
          <a:lstStyle/>
          <a:p>
            <a:pPr eaLnBrk="1" fontAlgn="auto" hangingPunct="1">
              <a:spcAft>
                <a:spcPts val="0"/>
              </a:spcAft>
              <a:buFont typeface="Arial" pitchFamily="34" charset="0"/>
              <a:buNone/>
              <a:defRPr/>
            </a:pPr>
            <a:r>
              <a:rPr lang="en-US" sz="2400" dirty="0">
                <a:solidFill>
                  <a:schemeClr val="tx2"/>
                </a:solidFill>
              </a:rPr>
              <a:t>Delene Lantz, General Counsel</a:t>
            </a:r>
          </a:p>
        </p:txBody>
      </p:sp>
      <p:sp>
        <p:nvSpPr>
          <p:cNvPr id="2053" name="TextBox 5"/>
          <p:cNvSpPr txBox="1">
            <a:spLocks noChangeArrowheads="1"/>
          </p:cNvSpPr>
          <p:nvPr/>
        </p:nvSpPr>
        <p:spPr bwMode="auto">
          <a:xfrm>
            <a:off x="1524000" y="4411491"/>
            <a:ext cx="6400800" cy="1015663"/>
          </a:xfrm>
          <a:prstGeom prst="rect">
            <a:avLst/>
          </a:prstGeom>
          <a:solidFill>
            <a:schemeClr val="accent1">
              <a:lumMod val="40000"/>
              <a:lumOff val="60000"/>
            </a:schemeClr>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hlinkClick r:id="rId3"/>
              </a:rPr>
              <a:t>http://openrecords.pa.gov</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hlinkClick r:id="rId4"/>
              </a:rPr>
              <a:t>Nbyerly@pa.gov</a:t>
            </a: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hlinkClick r:id="rId5"/>
              </a:rPr>
              <a:t>Dlantz-Joh@pa.gov</a:t>
            </a: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rPr>
              <a:t>(717) 346-9903 </a:t>
            </a:r>
          </a:p>
        </p:txBody>
      </p:sp>
      <p:pic>
        <p:nvPicPr>
          <p:cNvPr id="7" name="Picture 2" descr="O:\ExecutiveOffice_241010100\OOR_Logos_and_Pictures\Open Records_Logo elongat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3341" y="990600"/>
            <a:ext cx="5962118" cy="14581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89A19B03-ED5B-488D-9DA2-AC3EE1AC33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Submit questions for panel discussion at openrecords@pa.gov</a:t>
            </a:r>
          </a:p>
        </p:txBody>
      </p:sp>
    </p:spTree>
    <p:extLst>
      <p:ext uri="{BB962C8B-B14F-4D97-AF65-F5344CB8AC3E}">
        <p14:creationId xmlns:p14="http://schemas.microsoft.com/office/powerpoint/2010/main" val="26807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4E274A5-4233-4A72-90C2-DA89CD777A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Submit questions for panel discussion at openrecords@pa.gov</a:t>
            </a:r>
          </a:p>
        </p:txBody>
      </p:sp>
      <p:sp>
        <p:nvSpPr>
          <p:cNvPr id="9" name="Title 1">
            <a:extLst>
              <a:ext uri="{FF2B5EF4-FFF2-40B4-BE49-F238E27FC236}">
                <a16:creationId xmlns:a16="http://schemas.microsoft.com/office/drawing/2014/main" id="{5FA6C8AB-4FE8-48E4-939F-D260B7385368}"/>
              </a:ext>
            </a:extLst>
          </p:cNvPr>
          <p:cNvSpPr>
            <a:spLocks noGrp="1"/>
          </p:cNvSpPr>
          <p:nvPr>
            <p:ph type="title"/>
          </p:nvPr>
        </p:nvSpPr>
        <p:spPr>
          <a:solidFill>
            <a:schemeClr val="accent1"/>
          </a:solidFill>
        </p:spPr>
        <p:txBody>
          <a:bodyPr/>
          <a:lstStyle/>
          <a:p>
            <a:r>
              <a:rPr lang="en-US" dirty="0">
                <a:solidFill>
                  <a:schemeClr val="bg1"/>
                </a:solidFill>
              </a:rPr>
              <a:t>Introduction</a:t>
            </a:r>
          </a:p>
        </p:txBody>
      </p:sp>
      <p:sp>
        <p:nvSpPr>
          <p:cNvPr id="10" name="Rectangle 9">
            <a:extLst>
              <a:ext uri="{FF2B5EF4-FFF2-40B4-BE49-F238E27FC236}">
                <a16:creationId xmlns:a16="http://schemas.microsoft.com/office/drawing/2014/main" id="{9DCE26F5-453D-401A-A36C-BCF63E38375F}"/>
              </a:ext>
            </a:extLst>
          </p:cNvPr>
          <p:cNvSpPr/>
          <p:nvPr/>
        </p:nvSpPr>
        <p:spPr>
          <a:xfrm>
            <a:off x="1143000" y="2057401"/>
            <a:ext cx="708660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Submit questions for panel discussion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a:ea typeface="+mn-ea"/>
                <a:cs typeface="+mn-cs"/>
              </a:rPr>
              <a:t>openrecords@pa.gov</a:t>
            </a:r>
          </a:p>
        </p:txBody>
      </p:sp>
    </p:spTree>
    <p:extLst>
      <p:ext uri="{BB962C8B-B14F-4D97-AF65-F5344CB8AC3E}">
        <p14:creationId xmlns:p14="http://schemas.microsoft.com/office/powerpoint/2010/main" val="61141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solidFill>
                  <a:schemeClr val="bg1"/>
                </a:solidFill>
              </a:rPr>
              <a:t>OOR Regulations</a:t>
            </a:r>
          </a:p>
        </p:txBody>
      </p:sp>
      <p:sp>
        <p:nvSpPr>
          <p:cNvPr id="3" name="Content Placeholder 2"/>
          <p:cNvSpPr>
            <a:spLocks noGrp="1"/>
          </p:cNvSpPr>
          <p:nvPr>
            <p:ph idx="1"/>
          </p:nvPr>
        </p:nvSpPr>
        <p:spPr>
          <a:xfrm>
            <a:off x="457200" y="1417638"/>
            <a:ext cx="8229600" cy="4525963"/>
          </a:xfrm>
        </p:spPr>
        <p:txBody>
          <a:bodyPr>
            <a:normAutofit/>
          </a:bodyPr>
          <a:lstStyle/>
          <a:p>
            <a:pPr>
              <a:spcBef>
                <a:spcPts val="0"/>
              </a:spcBef>
            </a:pPr>
            <a:r>
              <a:rPr lang="en-US" sz="2800" dirty="0"/>
              <a:t>Updated draft regs on website</a:t>
            </a:r>
          </a:p>
          <a:p>
            <a:pPr marL="0" indent="0">
              <a:spcBef>
                <a:spcPts val="0"/>
              </a:spcBef>
              <a:buNone/>
            </a:pPr>
            <a:endParaRPr lang="en-US" sz="2800" dirty="0"/>
          </a:p>
          <a:p>
            <a:pPr>
              <a:spcBef>
                <a:spcPts val="0"/>
              </a:spcBef>
            </a:pPr>
            <a:r>
              <a:rPr lang="en-US" sz="2800" dirty="0"/>
              <a:t>Proposed Rulemaking Steps</a:t>
            </a:r>
          </a:p>
          <a:p>
            <a:pPr lvl="1">
              <a:spcBef>
                <a:spcPts val="0"/>
              </a:spcBef>
            </a:pPr>
            <a:r>
              <a:rPr lang="en-US" dirty="0"/>
              <a:t>Internal process</a:t>
            </a:r>
          </a:p>
          <a:p>
            <a:pPr lvl="1">
              <a:spcBef>
                <a:spcPts val="0"/>
              </a:spcBef>
            </a:pPr>
            <a:r>
              <a:rPr lang="en-US" dirty="0"/>
              <a:t>Attorney General/Office of Budget</a:t>
            </a:r>
          </a:p>
          <a:p>
            <a:pPr lvl="1">
              <a:spcBef>
                <a:spcPts val="0"/>
              </a:spcBef>
            </a:pPr>
            <a:r>
              <a:rPr lang="en-US" dirty="0"/>
              <a:t>Legislative Committees/Legislative Reference Bureau/ Internal Regulatory Review Commission</a:t>
            </a:r>
          </a:p>
          <a:p>
            <a:pPr lvl="1">
              <a:spcBef>
                <a:spcPts val="0"/>
              </a:spcBef>
            </a:pPr>
            <a:r>
              <a:rPr lang="en-US" dirty="0"/>
              <a:t>Public Comment period</a:t>
            </a:r>
          </a:p>
        </p:txBody>
      </p:sp>
      <p:sp>
        <p:nvSpPr>
          <p:cNvPr id="4" name="Footer Placeholder 1">
            <a:extLst>
              <a:ext uri="{FF2B5EF4-FFF2-40B4-BE49-F238E27FC236}">
                <a16:creationId xmlns:a16="http://schemas.microsoft.com/office/drawing/2014/main" id="{2CE8CBD1-B3DE-4B9C-AC74-E865A4837CB7}"/>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3364989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OOR Appeal Portal</a:t>
            </a:r>
          </a:p>
        </p:txBody>
      </p:sp>
      <p:sp>
        <p:nvSpPr>
          <p:cNvPr id="3" name="Rectangle 2">
            <a:extLst>
              <a:ext uri="{FF2B5EF4-FFF2-40B4-BE49-F238E27FC236}">
                <a16:creationId xmlns:a16="http://schemas.microsoft.com/office/drawing/2014/main" id="{DBF8FC1A-B73C-47B3-A231-755193212BA0}"/>
              </a:ext>
            </a:extLst>
          </p:cNvPr>
          <p:cNvSpPr/>
          <p:nvPr/>
        </p:nvSpPr>
        <p:spPr>
          <a:xfrm>
            <a:off x="457200" y="1417638"/>
            <a:ext cx="8229600" cy="3108543"/>
          </a:xfrm>
          <a:prstGeom prst="rect">
            <a:avLst/>
          </a:prstGeom>
        </p:spPr>
        <p:txBody>
          <a:bodyPr wrap="square">
            <a:spAutoFit/>
          </a:bodyPr>
          <a:lstStyle/>
          <a:p>
            <a:pPr algn="just"/>
            <a:r>
              <a:rPr lang="en-US" sz="2800" dirty="0"/>
              <a:t>The OOR Appeal portal is an online docketing records management system designed to  streamline and automate the appeals process. Appeals filed and all submissions to the OOR are accessible in real time and allow the requestor, the agency and the Appeals Officers to file, receive and have access to documents and submissions. </a:t>
            </a:r>
          </a:p>
        </p:txBody>
      </p:sp>
      <p:sp>
        <p:nvSpPr>
          <p:cNvPr id="4" name="Footer Placeholder 1">
            <a:extLst>
              <a:ext uri="{FF2B5EF4-FFF2-40B4-BE49-F238E27FC236}">
                <a16:creationId xmlns:a16="http://schemas.microsoft.com/office/drawing/2014/main" id="{0368B875-F55A-4E5C-8435-BE818F41D953}"/>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2473334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Filing a new appeal</a:t>
            </a:r>
          </a:p>
        </p:txBody>
      </p:sp>
      <p:sp>
        <p:nvSpPr>
          <p:cNvPr id="7" name="Rectangle 2">
            <a:extLst>
              <a:ext uri="{FF2B5EF4-FFF2-40B4-BE49-F238E27FC236}">
                <a16:creationId xmlns:a16="http://schemas.microsoft.com/office/drawing/2014/main" id="{1E099798-7EE8-4728-89A1-9B2C8083D8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cid:image001.png@01D593DF.35741DD0">
            <a:extLst>
              <a:ext uri="{FF2B5EF4-FFF2-40B4-BE49-F238E27FC236}">
                <a16:creationId xmlns:a16="http://schemas.microsoft.com/office/drawing/2014/main" id="{B27EB66D-AF1E-443D-BFDF-F892BA4DC18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41960" y="1523999"/>
            <a:ext cx="8686800"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1">
            <a:extLst>
              <a:ext uri="{FF2B5EF4-FFF2-40B4-BE49-F238E27FC236}">
                <a16:creationId xmlns:a16="http://schemas.microsoft.com/office/drawing/2014/main" id="{F987F3A2-8A26-4794-A531-0A58DF366D5B}"/>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3609563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E7104E-9F57-44AC-A7DE-78FB150F9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0"/>
            <a:ext cx="7495953" cy="6858000"/>
          </a:xfrm>
          <a:prstGeom prst="rect">
            <a:avLst/>
          </a:prstGeom>
        </p:spPr>
      </p:pic>
    </p:spTree>
    <p:extLst>
      <p:ext uri="{BB962C8B-B14F-4D97-AF65-F5344CB8AC3E}">
        <p14:creationId xmlns:p14="http://schemas.microsoft.com/office/powerpoint/2010/main" val="1359414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Portal access granted</a:t>
            </a:r>
          </a:p>
        </p:txBody>
      </p:sp>
      <p:pic>
        <p:nvPicPr>
          <p:cNvPr id="9" name="Picture 8">
            <a:extLst>
              <a:ext uri="{FF2B5EF4-FFF2-40B4-BE49-F238E27FC236}">
                <a16:creationId xmlns:a16="http://schemas.microsoft.com/office/drawing/2014/main" id="{E8D21198-FCED-4EFA-ACA5-3E5BE8060458}"/>
              </a:ext>
            </a:extLst>
          </p:cNvPr>
          <p:cNvPicPr>
            <a:picLocks noChangeAspect="1"/>
          </p:cNvPicPr>
          <p:nvPr/>
        </p:nvPicPr>
        <p:blipFill rotWithShape="1">
          <a:blip r:embed="rId2">
            <a:extLst>
              <a:ext uri="{28A0092B-C50C-407E-A947-70E740481C1C}">
                <a14:useLocalDpi xmlns:a14="http://schemas.microsoft.com/office/drawing/2010/main" val="0"/>
              </a:ext>
            </a:extLst>
          </a:blip>
          <a:srcRect t="1955"/>
          <a:stretch/>
        </p:blipFill>
        <p:spPr>
          <a:xfrm>
            <a:off x="76200" y="1752600"/>
            <a:ext cx="8991600" cy="4442447"/>
          </a:xfrm>
          <a:prstGeom prst="rect">
            <a:avLst/>
          </a:prstGeom>
        </p:spPr>
      </p:pic>
      <p:sp>
        <p:nvSpPr>
          <p:cNvPr id="4" name="Footer Placeholder 1">
            <a:extLst>
              <a:ext uri="{FF2B5EF4-FFF2-40B4-BE49-F238E27FC236}">
                <a16:creationId xmlns:a16="http://schemas.microsoft.com/office/drawing/2014/main" id="{BD70F432-E92E-44B3-ACC2-B06492728F33}"/>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1659471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How to access portal</a:t>
            </a:r>
          </a:p>
        </p:txBody>
      </p:sp>
      <p:pic>
        <p:nvPicPr>
          <p:cNvPr id="6" name="Picture 5">
            <a:extLst>
              <a:ext uri="{FF2B5EF4-FFF2-40B4-BE49-F238E27FC236}">
                <a16:creationId xmlns:a16="http://schemas.microsoft.com/office/drawing/2014/main" id="{F57E9D06-E7FF-42BC-B737-56F6916C6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4552545"/>
          </a:xfrm>
          <a:prstGeom prst="rect">
            <a:avLst/>
          </a:prstGeom>
        </p:spPr>
      </p:pic>
      <p:sp>
        <p:nvSpPr>
          <p:cNvPr id="4" name="Footer Placeholder 1">
            <a:extLst>
              <a:ext uri="{FF2B5EF4-FFF2-40B4-BE49-F238E27FC236}">
                <a16:creationId xmlns:a16="http://schemas.microsoft.com/office/drawing/2014/main" id="{F19C6C89-BFB5-4A57-8AA9-CAA221864088}"/>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1820563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Portal login </a:t>
            </a:r>
          </a:p>
        </p:txBody>
      </p:sp>
      <p:pic>
        <p:nvPicPr>
          <p:cNvPr id="4" name="Picture 3">
            <a:extLst>
              <a:ext uri="{FF2B5EF4-FFF2-40B4-BE49-F238E27FC236}">
                <a16:creationId xmlns:a16="http://schemas.microsoft.com/office/drawing/2014/main" id="{5D9EBEEC-D1D7-4AAD-AEB2-C74DE5CDD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4552545"/>
          </a:xfrm>
          <a:prstGeom prst="rect">
            <a:avLst/>
          </a:prstGeom>
        </p:spPr>
      </p:pic>
      <p:sp>
        <p:nvSpPr>
          <p:cNvPr id="5" name="Footer Placeholder 1">
            <a:extLst>
              <a:ext uri="{FF2B5EF4-FFF2-40B4-BE49-F238E27FC236}">
                <a16:creationId xmlns:a16="http://schemas.microsoft.com/office/drawing/2014/main" id="{669EF104-8780-4E9A-8695-86C519CB026F}"/>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1984730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Party Information</a:t>
            </a:r>
          </a:p>
        </p:txBody>
      </p:sp>
      <p:pic>
        <p:nvPicPr>
          <p:cNvPr id="5" name="Picture 4">
            <a:extLst>
              <a:ext uri="{FF2B5EF4-FFF2-40B4-BE49-F238E27FC236}">
                <a16:creationId xmlns:a16="http://schemas.microsoft.com/office/drawing/2014/main" id="{4294AC63-D1CB-4E70-AA89-88A23678F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4552545"/>
          </a:xfrm>
          <a:prstGeom prst="rect">
            <a:avLst/>
          </a:prstGeom>
        </p:spPr>
      </p:pic>
    </p:spTree>
    <p:extLst>
      <p:ext uri="{BB962C8B-B14F-4D97-AF65-F5344CB8AC3E}">
        <p14:creationId xmlns:p14="http://schemas.microsoft.com/office/powerpoint/2010/main" val="3317527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List of appeals</a:t>
            </a:r>
          </a:p>
        </p:txBody>
      </p:sp>
      <p:pic>
        <p:nvPicPr>
          <p:cNvPr id="4" name="Picture 3">
            <a:extLst>
              <a:ext uri="{FF2B5EF4-FFF2-40B4-BE49-F238E27FC236}">
                <a16:creationId xmlns:a16="http://schemas.microsoft.com/office/drawing/2014/main" id="{B9808216-F8A8-4B47-A3ED-154D67F31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0"/>
            <a:ext cx="9144000" cy="5410200"/>
          </a:xfrm>
          <a:prstGeom prst="rect">
            <a:avLst/>
          </a:prstGeom>
        </p:spPr>
      </p:pic>
      <p:sp>
        <p:nvSpPr>
          <p:cNvPr id="5" name="Footer Placeholder 1">
            <a:extLst>
              <a:ext uri="{FF2B5EF4-FFF2-40B4-BE49-F238E27FC236}">
                <a16:creationId xmlns:a16="http://schemas.microsoft.com/office/drawing/2014/main" id="{8978E73E-C6DD-4BDD-8813-C0A0C3D4C614}"/>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2750326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Submitting files</a:t>
            </a:r>
          </a:p>
        </p:txBody>
      </p:sp>
      <p:pic>
        <p:nvPicPr>
          <p:cNvPr id="5" name="Picture 4">
            <a:extLst>
              <a:ext uri="{FF2B5EF4-FFF2-40B4-BE49-F238E27FC236}">
                <a16:creationId xmlns:a16="http://schemas.microsoft.com/office/drawing/2014/main" id="{0D6CDEF2-D573-4001-8FBA-549D016B4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4552545"/>
          </a:xfrm>
          <a:prstGeom prst="rect">
            <a:avLst/>
          </a:prstGeom>
        </p:spPr>
      </p:pic>
      <p:sp>
        <p:nvSpPr>
          <p:cNvPr id="4" name="Footer Placeholder 1">
            <a:extLst>
              <a:ext uri="{FF2B5EF4-FFF2-40B4-BE49-F238E27FC236}">
                <a16:creationId xmlns:a16="http://schemas.microsoft.com/office/drawing/2014/main" id="{E2A6713A-0A3D-4536-B302-418002CDB9E7}"/>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252702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219200" y="2971800"/>
            <a:ext cx="7010400" cy="1295400"/>
          </a:xfrm>
        </p:spPr>
        <p:txBody>
          <a:bodyPr>
            <a:noAutofit/>
          </a:bodyPr>
          <a:lstStyle/>
          <a:p>
            <a:r>
              <a:rPr lang="en-US" sz="3200" b="1" dirty="0"/>
              <a:t>OOR Annual Training</a:t>
            </a:r>
            <a:br>
              <a:rPr lang="en-US" sz="3200" dirty="0"/>
            </a:br>
            <a:r>
              <a:rPr lang="en-US" sz="3200" dirty="0"/>
              <a:t>November 7, 2019</a:t>
            </a:r>
            <a:endParaRPr lang="en-US" sz="2800" i="1" dirty="0"/>
          </a:p>
        </p:txBody>
      </p:sp>
      <p:sp>
        <p:nvSpPr>
          <p:cNvPr id="3" name="Subtitle 2"/>
          <p:cNvSpPr>
            <a:spLocks noGrp="1"/>
          </p:cNvSpPr>
          <p:nvPr>
            <p:ph type="subTitle" idx="1"/>
          </p:nvPr>
        </p:nvSpPr>
        <p:spPr>
          <a:xfrm>
            <a:off x="3170933" y="2448763"/>
            <a:ext cx="5096142" cy="523037"/>
          </a:xfrm>
        </p:spPr>
        <p:txBody>
          <a:bodyPr rtlCol="0">
            <a:noAutofit/>
          </a:bodyPr>
          <a:lstStyle/>
          <a:p>
            <a:pPr eaLnBrk="1" fontAlgn="auto" hangingPunct="1">
              <a:spcAft>
                <a:spcPts val="0"/>
              </a:spcAft>
              <a:buFont typeface="Arial" pitchFamily="34" charset="0"/>
              <a:buNone/>
              <a:defRPr/>
            </a:pPr>
            <a:r>
              <a:rPr lang="en-US" sz="2400" dirty="0">
                <a:solidFill>
                  <a:schemeClr val="tx2"/>
                </a:solidFill>
              </a:rPr>
              <a:t>George Spiess, Training Coordinator </a:t>
            </a:r>
          </a:p>
        </p:txBody>
      </p:sp>
      <p:sp>
        <p:nvSpPr>
          <p:cNvPr id="2053" name="TextBox 5"/>
          <p:cNvSpPr txBox="1">
            <a:spLocks noChangeArrowheads="1"/>
          </p:cNvSpPr>
          <p:nvPr/>
        </p:nvSpPr>
        <p:spPr bwMode="auto">
          <a:xfrm>
            <a:off x="1524000" y="4336991"/>
            <a:ext cx="6400800" cy="1015663"/>
          </a:xfrm>
          <a:prstGeom prst="rect">
            <a:avLst/>
          </a:prstGeom>
          <a:solidFill>
            <a:schemeClr val="accent1">
              <a:lumMod val="40000"/>
              <a:lumOff val="60000"/>
            </a:schemeClr>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hlinkClick r:id="rId3"/>
              </a:rPr>
              <a:t>http://openrecords.pa.gov</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hlinkClick r:id="rId4"/>
              </a:rPr>
              <a:t>gespiess@pa.gov</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rPr>
              <a:t>(717) 346-9903</a:t>
            </a:r>
          </a:p>
        </p:txBody>
      </p:sp>
      <p:pic>
        <p:nvPicPr>
          <p:cNvPr id="7" name="Picture 2" descr="O:\ExecutiveOffice_241010100\OOR_Logos_and_Pictures\Open Records_Logo elongat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341" y="990600"/>
            <a:ext cx="5962118" cy="14581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9EFAB4C-9428-411C-9896-D661D59319CE}"/>
              </a:ext>
            </a:extLst>
          </p:cNvPr>
          <p:cNvSpPr>
            <a:spLocks noGrp="1"/>
          </p:cNvSpPr>
          <p:nvPr>
            <p:ph type="ftr" sz="quarter" idx="11"/>
          </p:nvPr>
        </p:nvSpPr>
        <p:spPr/>
        <p:txBody>
          <a:bodyPr/>
          <a:lstStyle/>
          <a:p>
            <a:r>
              <a:rPr lang="en-US" dirty="0"/>
              <a:t>Submit questions for panel discussion at openrecords@pa.gov</a:t>
            </a:r>
          </a:p>
        </p:txBody>
      </p:sp>
    </p:spTree>
    <p:extLst>
      <p:ext uri="{BB962C8B-B14F-4D97-AF65-F5344CB8AC3E}">
        <p14:creationId xmlns:p14="http://schemas.microsoft.com/office/powerpoint/2010/main" val="232473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Submitting files</a:t>
            </a:r>
          </a:p>
        </p:txBody>
      </p:sp>
      <p:pic>
        <p:nvPicPr>
          <p:cNvPr id="4" name="Picture 3">
            <a:extLst>
              <a:ext uri="{FF2B5EF4-FFF2-40B4-BE49-F238E27FC236}">
                <a16:creationId xmlns:a16="http://schemas.microsoft.com/office/drawing/2014/main" id="{5584F39A-9ACE-4EB3-AAF4-BBDA55F9A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4552545"/>
          </a:xfrm>
          <a:prstGeom prst="rect">
            <a:avLst/>
          </a:prstGeom>
        </p:spPr>
      </p:pic>
      <p:sp>
        <p:nvSpPr>
          <p:cNvPr id="5" name="Footer Placeholder 1">
            <a:extLst>
              <a:ext uri="{FF2B5EF4-FFF2-40B4-BE49-F238E27FC236}">
                <a16:creationId xmlns:a16="http://schemas.microsoft.com/office/drawing/2014/main" id="{502D7CE4-F87A-493B-BA98-A641E43CFE80}"/>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1712220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New file notification</a:t>
            </a:r>
          </a:p>
        </p:txBody>
      </p:sp>
      <p:pic>
        <p:nvPicPr>
          <p:cNvPr id="3" name="Picture 2">
            <a:extLst>
              <a:ext uri="{FF2B5EF4-FFF2-40B4-BE49-F238E27FC236}">
                <a16:creationId xmlns:a16="http://schemas.microsoft.com/office/drawing/2014/main" id="{DA988A29-995F-4653-A86A-D929F39051BF}"/>
              </a:ext>
            </a:extLst>
          </p:cNvPr>
          <p:cNvPicPr/>
          <p:nvPr/>
        </p:nvPicPr>
        <p:blipFill>
          <a:blip r:embed="rId2"/>
          <a:stretch>
            <a:fillRect/>
          </a:stretch>
        </p:blipFill>
        <p:spPr>
          <a:xfrm>
            <a:off x="152400" y="1752600"/>
            <a:ext cx="8763000" cy="2895600"/>
          </a:xfrm>
          <a:prstGeom prst="rect">
            <a:avLst/>
          </a:prstGeom>
        </p:spPr>
      </p:pic>
      <p:sp>
        <p:nvSpPr>
          <p:cNvPr id="4" name="Footer Placeholder 1">
            <a:extLst>
              <a:ext uri="{FF2B5EF4-FFF2-40B4-BE49-F238E27FC236}">
                <a16:creationId xmlns:a16="http://schemas.microsoft.com/office/drawing/2014/main" id="{C420AC84-1B9B-4174-B756-52EDAE97F0AC}"/>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1136452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Adding a Direct Interest Participant</a:t>
            </a:r>
          </a:p>
        </p:txBody>
      </p:sp>
      <p:sp>
        <p:nvSpPr>
          <p:cNvPr id="4" name="Footer Placeholder 1">
            <a:extLst>
              <a:ext uri="{FF2B5EF4-FFF2-40B4-BE49-F238E27FC236}">
                <a16:creationId xmlns:a16="http://schemas.microsoft.com/office/drawing/2014/main" id="{D244C819-3EB2-418D-BD19-6C26BFE5EA2A}"/>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
        <p:nvSpPr>
          <p:cNvPr id="3" name="Rectangle 2">
            <a:extLst>
              <a:ext uri="{FF2B5EF4-FFF2-40B4-BE49-F238E27FC236}">
                <a16:creationId xmlns:a16="http://schemas.microsoft.com/office/drawing/2014/main" id="{A6BF5D3E-137C-45AB-85D4-CB5B2B260522}"/>
              </a:ext>
            </a:extLst>
          </p:cNvPr>
          <p:cNvSpPr>
            <a:spLocks noChangeArrowheads="1"/>
          </p:cNvSpPr>
          <p:nvPr/>
        </p:nvSpPr>
        <p:spPr bwMode="auto">
          <a:xfrm>
            <a:off x="28831" y="1580141"/>
            <a:ext cx="134348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cid:image002.jpg@01D59485.E5BB3470">
            <a:extLst>
              <a:ext uri="{FF2B5EF4-FFF2-40B4-BE49-F238E27FC236}">
                <a16:creationId xmlns:a16="http://schemas.microsoft.com/office/drawing/2014/main" id="{666E6F03-0CD8-421B-B29F-EE9E7C2910C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832" y="1580142"/>
            <a:ext cx="8976161" cy="466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870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fontScale="90000"/>
          </a:bodyPr>
          <a:lstStyle/>
          <a:p>
            <a:r>
              <a:rPr lang="en-US" dirty="0">
                <a:solidFill>
                  <a:schemeClr val="bg1"/>
                </a:solidFill>
              </a:rPr>
              <a:t>Direct Interest Participant notification</a:t>
            </a:r>
          </a:p>
        </p:txBody>
      </p:sp>
      <p:pic>
        <p:nvPicPr>
          <p:cNvPr id="2050" name="Picture 1" descr="image002">
            <a:extLst>
              <a:ext uri="{FF2B5EF4-FFF2-40B4-BE49-F238E27FC236}">
                <a16:creationId xmlns:a16="http://schemas.microsoft.com/office/drawing/2014/main" id="{6163049F-07A4-47E1-A51E-54CDEA987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
            <a:extLst>
              <a:ext uri="{FF2B5EF4-FFF2-40B4-BE49-F238E27FC236}">
                <a16:creationId xmlns:a16="http://schemas.microsoft.com/office/drawing/2014/main" id="{D244C819-3EB2-418D-BD19-6C26BFE5EA2A}"/>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3480410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Direct Interest Participant</a:t>
            </a:r>
          </a:p>
        </p:txBody>
      </p:sp>
      <p:pic>
        <p:nvPicPr>
          <p:cNvPr id="3" name="Picture 2">
            <a:extLst>
              <a:ext uri="{FF2B5EF4-FFF2-40B4-BE49-F238E27FC236}">
                <a16:creationId xmlns:a16="http://schemas.microsoft.com/office/drawing/2014/main" id="{1B278B20-9229-49BA-913B-04AA9823F240}"/>
              </a:ext>
            </a:extLst>
          </p:cNvPr>
          <p:cNvPicPr>
            <a:picLocks noChangeAspect="1"/>
          </p:cNvPicPr>
          <p:nvPr/>
        </p:nvPicPr>
        <p:blipFill>
          <a:blip r:embed="rId2"/>
          <a:stretch>
            <a:fillRect/>
          </a:stretch>
        </p:blipFill>
        <p:spPr>
          <a:xfrm>
            <a:off x="422007" y="1752600"/>
            <a:ext cx="8299985" cy="3124200"/>
          </a:xfrm>
          <a:prstGeom prst="rect">
            <a:avLst/>
          </a:prstGeom>
        </p:spPr>
      </p:pic>
      <p:sp>
        <p:nvSpPr>
          <p:cNvPr id="4" name="Footer Placeholder 1">
            <a:extLst>
              <a:ext uri="{FF2B5EF4-FFF2-40B4-BE49-F238E27FC236}">
                <a16:creationId xmlns:a16="http://schemas.microsoft.com/office/drawing/2014/main" id="{05C79263-C02F-42FC-97E6-17A9FD742AE6}"/>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1163442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Docket Sheet</a:t>
            </a:r>
          </a:p>
        </p:txBody>
      </p:sp>
      <p:pic>
        <p:nvPicPr>
          <p:cNvPr id="5" name="Picture 4">
            <a:extLst>
              <a:ext uri="{FF2B5EF4-FFF2-40B4-BE49-F238E27FC236}">
                <a16:creationId xmlns:a16="http://schemas.microsoft.com/office/drawing/2014/main" id="{E7871B8E-8609-4536-B3CE-377A83325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4552545"/>
          </a:xfrm>
          <a:prstGeom prst="rect">
            <a:avLst/>
          </a:prstGeom>
        </p:spPr>
      </p:pic>
      <p:sp>
        <p:nvSpPr>
          <p:cNvPr id="4" name="Footer Placeholder 1">
            <a:extLst>
              <a:ext uri="{FF2B5EF4-FFF2-40B4-BE49-F238E27FC236}">
                <a16:creationId xmlns:a16="http://schemas.microsoft.com/office/drawing/2014/main" id="{C3BBBAD9-D640-480B-8A5A-12CC1FA48983}"/>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551960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xfrm>
            <a:off x="457200" y="274638"/>
            <a:ext cx="8229600" cy="1143000"/>
          </a:xfrm>
          <a:solidFill>
            <a:schemeClr val="accent1"/>
          </a:solidFill>
        </p:spPr>
        <p:txBody>
          <a:bodyPr>
            <a:normAutofit/>
          </a:bodyPr>
          <a:lstStyle/>
          <a:p>
            <a:r>
              <a:rPr lang="en-US" dirty="0">
                <a:solidFill>
                  <a:schemeClr val="bg1"/>
                </a:solidFill>
              </a:rPr>
              <a:t>Docket Sheet pdf</a:t>
            </a:r>
          </a:p>
        </p:txBody>
      </p:sp>
      <p:pic>
        <p:nvPicPr>
          <p:cNvPr id="4" name="Picture 3">
            <a:extLst>
              <a:ext uri="{FF2B5EF4-FFF2-40B4-BE49-F238E27FC236}">
                <a16:creationId xmlns:a16="http://schemas.microsoft.com/office/drawing/2014/main" id="{5BD9BDCF-1F3C-4B03-A4C4-409B8A2D7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 y="1752600"/>
            <a:ext cx="9144000" cy="4552545"/>
          </a:xfrm>
          <a:prstGeom prst="rect">
            <a:avLst/>
          </a:prstGeom>
        </p:spPr>
      </p:pic>
      <p:sp>
        <p:nvSpPr>
          <p:cNvPr id="5" name="Footer Placeholder 1">
            <a:extLst>
              <a:ext uri="{FF2B5EF4-FFF2-40B4-BE49-F238E27FC236}">
                <a16:creationId xmlns:a16="http://schemas.microsoft.com/office/drawing/2014/main" id="{26088678-CBE1-4A50-A08C-DE6A8A9BF7AC}"/>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1419434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B436FDF-4CC3-4FB2-B22C-CE9F65618210}"/>
              </a:ext>
            </a:extLst>
          </p:cNvPr>
          <p:cNvSpPr>
            <a:spLocks noGrp="1"/>
          </p:cNvSpPr>
          <p:nvPr>
            <p:ph type="ftr" sz="quarter" idx="11"/>
          </p:nvPr>
        </p:nvSpPr>
        <p:spPr/>
        <p:txBody>
          <a:bodyPr/>
          <a:lstStyle/>
          <a:p>
            <a:r>
              <a:rPr lang="en-US" dirty="0"/>
              <a:t>Submit questions for panel discussion at openrecords@pa.gov</a:t>
            </a:r>
          </a:p>
        </p:txBody>
      </p:sp>
      <p:sp>
        <p:nvSpPr>
          <p:cNvPr id="5" name="Title 1">
            <a:extLst>
              <a:ext uri="{FF2B5EF4-FFF2-40B4-BE49-F238E27FC236}">
                <a16:creationId xmlns:a16="http://schemas.microsoft.com/office/drawing/2014/main" id="{29AFECD6-AD6C-4BB8-8022-8901D8B20C78}"/>
              </a:ext>
            </a:extLst>
          </p:cNvPr>
          <p:cNvSpPr>
            <a:spLocks noGrp="1"/>
          </p:cNvSpPr>
          <p:nvPr>
            <p:ph type="title"/>
          </p:nvPr>
        </p:nvSpPr>
        <p:spPr>
          <a:solidFill>
            <a:schemeClr val="accent1">
              <a:lumMod val="40000"/>
              <a:lumOff val="60000"/>
            </a:schemeClr>
          </a:solidFill>
        </p:spPr>
        <p:txBody>
          <a:bodyPr>
            <a:normAutofit/>
          </a:bodyPr>
          <a:lstStyle/>
          <a:p>
            <a:r>
              <a:rPr lang="en-US" sz="4000" b="1" dirty="0">
                <a:solidFill>
                  <a:prstClr val="black"/>
                </a:solidFill>
              </a:rPr>
              <a:t>Questions</a:t>
            </a:r>
            <a:endParaRPr lang="en-US" dirty="0"/>
          </a:p>
        </p:txBody>
      </p:sp>
      <p:sp>
        <p:nvSpPr>
          <p:cNvPr id="6" name="Rectangle 5">
            <a:extLst>
              <a:ext uri="{FF2B5EF4-FFF2-40B4-BE49-F238E27FC236}">
                <a16:creationId xmlns:a16="http://schemas.microsoft.com/office/drawing/2014/main" id="{F82484F4-3E0A-4A74-B6CA-BE852607C421}"/>
              </a:ext>
            </a:extLst>
          </p:cNvPr>
          <p:cNvSpPr/>
          <p:nvPr/>
        </p:nvSpPr>
        <p:spPr>
          <a:xfrm>
            <a:off x="1143000" y="2057401"/>
            <a:ext cx="708660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Submit questions for panel discussion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a:ea typeface="+mn-ea"/>
                <a:cs typeface="+mn-cs"/>
              </a:rPr>
              <a:t>openrecords@pa.gov</a:t>
            </a:r>
          </a:p>
        </p:txBody>
      </p:sp>
    </p:spTree>
    <p:extLst>
      <p:ext uri="{BB962C8B-B14F-4D97-AF65-F5344CB8AC3E}">
        <p14:creationId xmlns:p14="http://schemas.microsoft.com/office/powerpoint/2010/main" val="810246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BFC-53B8-4007-A3C4-53BBDF267631}"/>
              </a:ext>
            </a:extLst>
          </p:cNvPr>
          <p:cNvSpPr>
            <a:spLocks noGrp="1"/>
          </p:cNvSpPr>
          <p:nvPr>
            <p:ph type="title"/>
          </p:nvPr>
        </p:nvSpPr>
        <p:spPr>
          <a:solidFill>
            <a:schemeClr val="accent1"/>
          </a:solidFill>
        </p:spPr>
        <p:txBody>
          <a:bodyPr/>
          <a:lstStyle/>
          <a:p>
            <a:r>
              <a:rPr lang="en-US" dirty="0">
                <a:solidFill>
                  <a:schemeClr val="bg1"/>
                </a:solidFill>
              </a:rPr>
              <a:t>Is It a Meeting?</a:t>
            </a:r>
          </a:p>
        </p:txBody>
      </p:sp>
      <p:sp>
        <p:nvSpPr>
          <p:cNvPr id="3" name="Content Placeholder 2">
            <a:extLst>
              <a:ext uri="{FF2B5EF4-FFF2-40B4-BE49-F238E27FC236}">
                <a16:creationId xmlns:a16="http://schemas.microsoft.com/office/drawing/2014/main" id="{5E79B406-B957-4B4D-AF40-84CE8F45D1C6}"/>
              </a:ext>
            </a:extLst>
          </p:cNvPr>
          <p:cNvSpPr>
            <a:spLocks noGrp="1"/>
          </p:cNvSpPr>
          <p:nvPr>
            <p:ph idx="1"/>
          </p:nvPr>
        </p:nvSpPr>
        <p:spPr>
          <a:xfrm>
            <a:off x="457200" y="1417638"/>
            <a:ext cx="8229600" cy="4830761"/>
          </a:xfrm>
        </p:spPr>
        <p:txBody>
          <a:bodyPr>
            <a:noAutofit/>
          </a:bodyPr>
          <a:lstStyle/>
          <a:p>
            <a:pPr>
              <a:spcBef>
                <a:spcPts val="0"/>
              </a:spcBef>
            </a:pPr>
            <a:r>
              <a:rPr lang="en-US" sz="2800" dirty="0"/>
              <a:t>Is there a quorum?</a:t>
            </a:r>
          </a:p>
          <a:p>
            <a:pPr marL="0" indent="0">
              <a:spcBef>
                <a:spcPts val="0"/>
              </a:spcBef>
              <a:buNone/>
            </a:pPr>
            <a:r>
              <a:rPr lang="en-US" sz="2800" dirty="0"/>
              <a:t>	(members can “phone in”)</a:t>
            </a:r>
          </a:p>
          <a:p>
            <a:pPr marL="0" indent="0">
              <a:spcBef>
                <a:spcPts val="0"/>
              </a:spcBef>
              <a:buNone/>
            </a:pPr>
            <a:endParaRPr lang="en-US" sz="2800" dirty="0"/>
          </a:p>
          <a:p>
            <a:pPr>
              <a:spcBef>
                <a:spcPts val="0"/>
              </a:spcBef>
            </a:pPr>
            <a:r>
              <a:rPr lang="en-US" sz="2800" dirty="0"/>
              <a:t>Is there deliberation?</a:t>
            </a:r>
          </a:p>
          <a:p>
            <a:pPr>
              <a:spcBef>
                <a:spcPts val="0"/>
              </a:spcBef>
            </a:pPr>
            <a:endParaRPr lang="en-US" sz="2800" dirty="0"/>
          </a:p>
          <a:p>
            <a:pPr>
              <a:spcBef>
                <a:spcPts val="0"/>
              </a:spcBef>
            </a:pPr>
            <a:r>
              <a:rPr lang="en-US" sz="2800" dirty="0"/>
              <a:t>Is there decision making?</a:t>
            </a:r>
          </a:p>
          <a:p>
            <a:pPr>
              <a:spcBef>
                <a:spcPts val="0"/>
              </a:spcBef>
            </a:pPr>
            <a:endParaRPr lang="en-US" sz="2800" dirty="0"/>
          </a:p>
          <a:p>
            <a:pPr>
              <a:spcBef>
                <a:spcPts val="0"/>
              </a:spcBef>
            </a:pPr>
            <a:r>
              <a:rPr lang="en-US" sz="2800" dirty="0"/>
              <a:t>Beware of email meetings and Social Media commenting!</a:t>
            </a:r>
          </a:p>
        </p:txBody>
      </p:sp>
      <p:sp>
        <p:nvSpPr>
          <p:cNvPr id="4" name="Footer Placeholder 1">
            <a:extLst>
              <a:ext uri="{FF2B5EF4-FFF2-40B4-BE49-F238E27FC236}">
                <a16:creationId xmlns:a16="http://schemas.microsoft.com/office/drawing/2014/main" id="{B0C51003-D4A4-47E2-99F6-AC30BCD65BA7}"/>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84370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808C-2318-4B89-B4CA-D5FA4DB0FEAD}"/>
              </a:ext>
            </a:extLst>
          </p:cNvPr>
          <p:cNvSpPr>
            <a:spLocks noGrp="1"/>
          </p:cNvSpPr>
          <p:nvPr>
            <p:ph type="title"/>
          </p:nvPr>
        </p:nvSpPr>
        <p:spPr>
          <a:solidFill>
            <a:schemeClr val="accent1"/>
          </a:solidFill>
        </p:spPr>
        <p:txBody>
          <a:bodyPr/>
          <a:lstStyle/>
          <a:p>
            <a:r>
              <a:rPr lang="en-US" dirty="0">
                <a:solidFill>
                  <a:schemeClr val="bg1"/>
                </a:solidFill>
              </a:rPr>
              <a:t>What is Not a Meeting?</a:t>
            </a:r>
          </a:p>
        </p:txBody>
      </p:sp>
      <p:sp>
        <p:nvSpPr>
          <p:cNvPr id="3" name="Content Placeholder 2">
            <a:extLst>
              <a:ext uri="{FF2B5EF4-FFF2-40B4-BE49-F238E27FC236}">
                <a16:creationId xmlns:a16="http://schemas.microsoft.com/office/drawing/2014/main" id="{6D8BE89D-1EC2-42C6-BCE5-B368E782C898}"/>
              </a:ext>
            </a:extLst>
          </p:cNvPr>
          <p:cNvSpPr>
            <a:spLocks noGrp="1"/>
          </p:cNvSpPr>
          <p:nvPr>
            <p:ph idx="1"/>
          </p:nvPr>
        </p:nvSpPr>
        <p:spPr>
          <a:xfrm>
            <a:off x="457200" y="1411210"/>
            <a:ext cx="8229600" cy="4760990"/>
          </a:xfrm>
        </p:spPr>
        <p:txBody>
          <a:bodyPr>
            <a:normAutofit/>
          </a:bodyPr>
          <a:lstStyle/>
          <a:p>
            <a:pPr>
              <a:spcBef>
                <a:spcPts val="0"/>
              </a:spcBef>
            </a:pPr>
            <a:r>
              <a:rPr lang="en-US" sz="2800" dirty="0"/>
              <a:t>Work Sessions, Conferences, Retreats, </a:t>
            </a:r>
            <a:r>
              <a:rPr lang="en-US" sz="2800" dirty="0" err="1"/>
              <a:t>etc</a:t>
            </a:r>
            <a:r>
              <a:rPr lang="en-US" sz="2800" dirty="0"/>
              <a:t>…</a:t>
            </a:r>
          </a:p>
          <a:p>
            <a:pPr>
              <a:spcBef>
                <a:spcPts val="0"/>
              </a:spcBef>
            </a:pPr>
            <a:endParaRPr lang="en-US" sz="2800" dirty="0"/>
          </a:p>
          <a:p>
            <a:pPr>
              <a:spcBef>
                <a:spcPts val="0"/>
              </a:spcBef>
            </a:pPr>
            <a:r>
              <a:rPr lang="en-US" sz="2800" dirty="0"/>
              <a:t>Communication is one way (reports from staff)</a:t>
            </a:r>
          </a:p>
          <a:p>
            <a:pPr>
              <a:spcBef>
                <a:spcPts val="0"/>
              </a:spcBef>
            </a:pPr>
            <a:endParaRPr lang="en-US" sz="2800" dirty="0"/>
          </a:p>
          <a:p>
            <a:pPr>
              <a:spcBef>
                <a:spcPts val="0"/>
              </a:spcBef>
            </a:pPr>
            <a:r>
              <a:rPr lang="en-US" sz="2800" dirty="0"/>
              <a:t>There is no deliberation</a:t>
            </a:r>
          </a:p>
          <a:p>
            <a:pPr>
              <a:spcBef>
                <a:spcPts val="0"/>
              </a:spcBef>
            </a:pPr>
            <a:endParaRPr lang="en-US" sz="2800" dirty="0"/>
          </a:p>
          <a:p>
            <a:pPr>
              <a:spcBef>
                <a:spcPts val="0"/>
              </a:spcBef>
            </a:pPr>
            <a:r>
              <a:rPr lang="en-US" sz="2800" dirty="0"/>
              <a:t>There is no decision making</a:t>
            </a:r>
          </a:p>
        </p:txBody>
      </p:sp>
      <p:sp>
        <p:nvSpPr>
          <p:cNvPr id="4" name="Footer Placeholder 1">
            <a:extLst>
              <a:ext uri="{FF2B5EF4-FFF2-40B4-BE49-F238E27FC236}">
                <a16:creationId xmlns:a16="http://schemas.microsoft.com/office/drawing/2014/main" id="{593E7189-F44E-4673-AB5B-A16D30E0BC85}"/>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319637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solidFill>
                  <a:schemeClr val="bg1"/>
                </a:solidFill>
              </a:rPr>
              <a:t>Who is Covered?</a:t>
            </a:r>
          </a:p>
        </p:txBody>
      </p:sp>
      <p:sp>
        <p:nvSpPr>
          <p:cNvPr id="3" name="Content Placeholder 2"/>
          <p:cNvSpPr>
            <a:spLocks noGrp="1"/>
          </p:cNvSpPr>
          <p:nvPr>
            <p:ph idx="1"/>
          </p:nvPr>
        </p:nvSpPr>
        <p:spPr>
          <a:xfrm>
            <a:off x="457200" y="1447800"/>
            <a:ext cx="8229600" cy="4876800"/>
          </a:xfrm>
        </p:spPr>
        <p:txBody>
          <a:bodyPr>
            <a:noAutofit/>
          </a:bodyPr>
          <a:lstStyle/>
          <a:p>
            <a:pPr>
              <a:spcBef>
                <a:spcPts val="0"/>
              </a:spcBef>
            </a:pPr>
            <a:r>
              <a:rPr lang="en-US" sz="2800" dirty="0"/>
              <a:t>Applies to any state or local government body</a:t>
            </a:r>
          </a:p>
          <a:p>
            <a:pPr>
              <a:spcBef>
                <a:spcPts val="0"/>
              </a:spcBef>
            </a:pPr>
            <a:endParaRPr lang="en-US" sz="2800" dirty="0"/>
          </a:p>
          <a:p>
            <a:pPr>
              <a:spcBef>
                <a:spcPts val="0"/>
              </a:spcBef>
            </a:pPr>
            <a:r>
              <a:rPr lang="en-US" sz="2800" dirty="0"/>
              <a:t>and all committees</a:t>
            </a:r>
          </a:p>
          <a:p>
            <a:pPr>
              <a:spcBef>
                <a:spcPts val="0"/>
              </a:spcBef>
            </a:pPr>
            <a:endParaRPr lang="en-US" sz="2800" dirty="0"/>
          </a:p>
          <a:p>
            <a:pPr>
              <a:spcBef>
                <a:spcPts val="0"/>
              </a:spcBef>
            </a:pPr>
            <a:r>
              <a:rPr lang="en-US" sz="2800" dirty="0"/>
              <a:t>that perform an essential government function</a:t>
            </a:r>
          </a:p>
          <a:p>
            <a:pPr>
              <a:spcBef>
                <a:spcPts val="0"/>
              </a:spcBef>
            </a:pPr>
            <a:endParaRPr lang="en-US" sz="2800" dirty="0"/>
          </a:p>
          <a:p>
            <a:pPr>
              <a:spcBef>
                <a:spcPts val="0"/>
              </a:spcBef>
            </a:pPr>
            <a:r>
              <a:rPr lang="en-US" sz="2800" dirty="0"/>
              <a:t>and exercises authority to take official action</a:t>
            </a:r>
          </a:p>
          <a:p>
            <a:pPr>
              <a:spcBef>
                <a:spcPts val="0"/>
              </a:spcBef>
            </a:pPr>
            <a:endParaRPr lang="en-US" sz="2800" dirty="0"/>
          </a:p>
          <a:p>
            <a:pPr>
              <a:spcBef>
                <a:spcPts val="0"/>
              </a:spcBef>
            </a:pPr>
            <a:r>
              <a:rPr lang="en-US" sz="2800" dirty="0"/>
              <a:t>Making recommendations = official action</a:t>
            </a:r>
          </a:p>
        </p:txBody>
      </p:sp>
      <p:sp>
        <p:nvSpPr>
          <p:cNvPr id="4" name="Footer Placeholder 1">
            <a:extLst>
              <a:ext uri="{FF2B5EF4-FFF2-40B4-BE49-F238E27FC236}">
                <a16:creationId xmlns:a16="http://schemas.microsoft.com/office/drawing/2014/main" id="{1DD07D16-46C8-43E2-AF20-9E82AB181531}"/>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125184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solidFill>
                  <a:schemeClr val="bg1"/>
                </a:solidFill>
              </a:rPr>
              <a:t>Public Notice</a:t>
            </a:r>
          </a:p>
        </p:txBody>
      </p:sp>
      <p:sp>
        <p:nvSpPr>
          <p:cNvPr id="3" name="Content Placeholder 2"/>
          <p:cNvSpPr>
            <a:spLocks noGrp="1"/>
          </p:cNvSpPr>
          <p:nvPr>
            <p:ph idx="1"/>
          </p:nvPr>
        </p:nvSpPr>
        <p:spPr>
          <a:xfrm>
            <a:off x="457200" y="1421386"/>
            <a:ext cx="8229600" cy="4525963"/>
          </a:xfrm>
        </p:spPr>
        <p:txBody>
          <a:bodyPr>
            <a:noAutofit/>
          </a:bodyPr>
          <a:lstStyle/>
          <a:p>
            <a:pPr>
              <a:spcBef>
                <a:spcPts val="0"/>
              </a:spcBef>
            </a:pPr>
            <a:r>
              <a:rPr lang="en-US" sz="2800" dirty="0"/>
              <a:t>Three days in advance of the first regular meeting of the year, along with all of the remaining meetings</a:t>
            </a:r>
          </a:p>
          <a:p>
            <a:pPr>
              <a:spcBef>
                <a:spcPts val="0"/>
              </a:spcBef>
            </a:pPr>
            <a:endParaRPr lang="en-US" sz="2800" dirty="0"/>
          </a:p>
          <a:p>
            <a:pPr>
              <a:spcBef>
                <a:spcPts val="0"/>
              </a:spcBef>
            </a:pPr>
            <a:r>
              <a:rPr lang="en-US" sz="2800" dirty="0"/>
              <a:t>Legal notice in a </a:t>
            </a:r>
            <a:r>
              <a:rPr lang="en-US" sz="2800" i="1" dirty="0"/>
              <a:t>paid</a:t>
            </a:r>
            <a:r>
              <a:rPr lang="en-US" sz="2800" dirty="0"/>
              <a:t> newspaper of general circulation</a:t>
            </a:r>
          </a:p>
          <a:p>
            <a:pPr marL="0" indent="0">
              <a:spcBef>
                <a:spcPts val="0"/>
              </a:spcBef>
              <a:buNone/>
            </a:pPr>
            <a:r>
              <a:rPr lang="en-US" sz="2800" dirty="0"/>
              <a:t>	-newspaper </a:t>
            </a:r>
            <a:r>
              <a:rPr lang="en-US" sz="2800" i="1" dirty="0"/>
              <a:t>articles</a:t>
            </a:r>
            <a:r>
              <a:rPr lang="en-US" sz="2800" dirty="0"/>
              <a:t> don’t count</a:t>
            </a:r>
          </a:p>
          <a:p>
            <a:pPr marL="0" indent="0">
              <a:spcBef>
                <a:spcPts val="0"/>
              </a:spcBef>
              <a:buNone/>
            </a:pPr>
            <a:r>
              <a:rPr lang="en-US" sz="2800" dirty="0"/>
              <a:t>	-websites don’t count</a:t>
            </a:r>
          </a:p>
          <a:p>
            <a:pPr marL="0" indent="0">
              <a:spcBef>
                <a:spcPts val="0"/>
              </a:spcBef>
              <a:buNone/>
            </a:pPr>
            <a:r>
              <a:rPr lang="en-US" sz="2800" dirty="0"/>
              <a:t>	-sales circulars don’t count</a:t>
            </a:r>
          </a:p>
          <a:p>
            <a:pPr marL="0" indent="0">
              <a:spcBef>
                <a:spcPts val="0"/>
              </a:spcBef>
              <a:buNone/>
            </a:pPr>
            <a:endParaRPr lang="en-US" sz="2800" dirty="0"/>
          </a:p>
          <a:p>
            <a:pPr>
              <a:spcBef>
                <a:spcPts val="0"/>
              </a:spcBef>
            </a:pPr>
            <a:r>
              <a:rPr lang="en-US" sz="2800" dirty="0"/>
              <a:t>Posted at the meeting site</a:t>
            </a:r>
          </a:p>
        </p:txBody>
      </p:sp>
      <p:sp>
        <p:nvSpPr>
          <p:cNvPr id="4" name="Footer Placeholder 1">
            <a:extLst>
              <a:ext uri="{FF2B5EF4-FFF2-40B4-BE49-F238E27FC236}">
                <a16:creationId xmlns:a16="http://schemas.microsoft.com/office/drawing/2014/main" id="{C2312D18-B0B8-4F06-ABD2-635FCB66A2EC}"/>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5284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235A3-4516-433D-833A-6F9189D82C64}"/>
              </a:ext>
            </a:extLst>
          </p:cNvPr>
          <p:cNvSpPr>
            <a:spLocks noGrp="1"/>
          </p:cNvSpPr>
          <p:nvPr>
            <p:ph type="title"/>
          </p:nvPr>
        </p:nvSpPr>
        <p:spPr>
          <a:solidFill>
            <a:schemeClr val="accent1"/>
          </a:solidFill>
        </p:spPr>
        <p:txBody>
          <a:bodyPr/>
          <a:lstStyle/>
          <a:p>
            <a:r>
              <a:rPr lang="en-US" dirty="0">
                <a:solidFill>
                  <a:schemeClr val="bg1"/>
                </a:solidFill>
              </a:rPr>
              <a:t>Public Notice continued</a:t>
            </a:r>
          </a:p>
        </p:txBody>
      </p:sp>
      <p:sp>
        <p:nvSpPr>
          <p:cNvPr id="3" name="Content Placeholder 2">
            <a:extLst>
              <a:ext uri="{FF2B5EF4-FFF2-40B4-BE49-F238E27FC236}">
                <a16:creationId xmlns:a16="http://schemas.microsoft.com/office/drawing/2014/main" id="{AE68BDEB-E0B2-48E1-923E-23FC8A74D572}"/>
              </a:ext>
            </a:extLst>
          </p:cNvPr>
          <p:cNvSpPr>
            <a:spLocks noGrp="1"/>
          </p:cNvSpPr>
          <p:nvPr>
            <p:ph idx="1"/>
          </p:nvPr>
        </p:nvSpPr>
        <p:spPr>
          <a:xfrm>
            <a:off x="457200" y="1417638"/>
            <a:ext cx="8229600" cy="4525963"/>
          </a:xfrm>
        </p:spPr>
        <p:txBody>
          <a:bodyPr>
            <a:normAutofit/>
          </a:bodyPr>
          <a:lstStyle/>
          <a:p>
            <a:pPr>
              <a:spcBef>
                <a:spcPts val="0"/>
              </a:spcBef>
            </a:pPr>
            <a:r>
              <a:rPr lang="en-US" sz="2800" dirty="0"/>
              <a:t>Special Meetings (not previously scheduled) = 24 hours advance notice</a:t>
            </a:r>
          </a:p>
          <a:p>
            <a:pPr>
              <a:spcBef>
                <a:spcPts val="0"/>
              </a:spcBef>
            </a:pPr>
            <a:endParaRPr lang="en-US" sz="2800" dirty="0"/>
          </a:p>
          <a:p>
            <a:pPr>
              <a:spcBef>
                <a:spcPts val="0"/>
              </a:spcBef>
            </a:pPr>
            <a:r>
              <a:rPr lang="en-US" sz="2800" dirty="0"/>
              <a:t>Emergency Meetings = no notification required, but you can’t “create” your emergency</a:t>
            </a:r>
          </a:p>
          <a:p>
            <a:pPr>
              <a:spcBef>
                <a:spcPts val="0"/>
              </a:spcBef>
            </a:pPr>
            <a:endParaRPr lang="en-US" sz="2800" dirty="0"/>
          </a:p>
          <a:p>
            <a:pPr>
              <a:spcBef>
                <a:spcPts val="0"/>
              </a:spcBef>
            </a:pPr>
            <a:r>
              <a:rPr lang="en-US" sz="2800" dirty="0"/>
              <a:t>No notification requirement for cancellations</a:t>
            </a:r>
          </a:p>
        </p:txBody>
      </p:sp>
      <p:sp>
        <p:nvSpPr>
          <p:cNvPr id="4" name="Footer Placeholder 1">
            <a:extLst>
              <a:ext uri="{FF2B5EF4-FFF2-40B4-BE49-F238E27FC236}">
                <a16:creationId xmlns:a16="http://schemas.microsoft.com/office/drawing/2014/main" id="{A9E2D40C-18CC-45B8-A558-2BC723BF4EFE}"/>
              </a:ext>
            </a:extLst>
          </p:cNvPr>
          <p:cNvSpPr>
            <a:spLocks noGrp="1"/>
          </p:cNvSpPr>
          <p:nvPr>
            <p:ph type="ftr" sz="quarter" idx="11"/>
          </p:nvPr>
        </p:nvSpPr>
        <p:spPr>
          <a:xfrm>
            <a:off x="3124200" y="6356350"/>
            <a:ext cx="2895600" cy="365125"/>
          </a:xfrm>
        </p:spPr>
        <p:txBody>
          <a:bodyPr/>
          <a:lstStyle/>
          <a:p>
            <a:r>
              <a:rPr lang="en-US" dirty="0"/>
              <a:t>Submit questions for panel discussion at openrecords@pa.gov</a:t>
            </a:r>
          </a:p>
        </p:txBody>
      </p:sp>
    </p:spTree>
    <p:extLst>
      <p:ext uri="{BB962C8B-B14F-4D97-AF65-F5344CB8AC3E}">
        <p14:creationId xmlns:p14="http://schemas.microsoft.com/office/powerpoint/2010/main" val="485557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6827</TotalTime>
  <Words>1960</Words>
  <Application>Microsoft Office PowerPoint</Application>
  <PresentationFormat>On-screen Show (4:3)</PresentationFormat>
  <Paragraphs>265</Paragraphs>
  <Slides>47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Times New Roman</vt:lpstr>
      <vt:lpstr>Office Theme</vt:lpstr>
      <vt:lpstr>OOR Annual Training November 7, 2019</vt:lpstr>
      <vt:lpstr>Introduction</vt:lpstr>
      <vt:lpstr>Introduction</vt:lpstr>
      <vt:lpstr>OOR Annual Training November 7, 2019</vt:lpstr>
      <vt:lpstr>Is It a Meeting?</vt:lpstr>
      <vt:lpstr>What is Not a Meeting?</vt:lpstr>
      <vt:lpstr>Who is Covered?</vt:lpstr>
      <vt:lpstr>Public Notice</vt:lpstr>
      <vt:lpstr>Public Notice continued</vt:lpstr>
      <vt:lpstr>Public Comment</vt:lpstr>
      <vt:lpstr>Executive Sessions</vt:lpstr>
      <vt:lpstr>Executive Sessions II</vt:lpstr>
      <vt:lpstr>Violations</vt:lpstr>
      <vt:lpstr>Miscellaneous</vt:lpstr>
      <vt:lpstr>OOR Annual Training November 7, 2019</vt:lpstr>
      <vt:lpstr>Agencies</vt:lpstr>
      <vt:lpstr>Contractor records</vt:lpstr>
      <vt:lpstr>Coroner’s records</vt:lpstr>
      <vt:lpstr>Donation records</vt:lpstr>
      <vt:lpstr>Educational records</vt:lpstr>
      <vt:lpstr>Internal, predecisional deliberative records</vt:lpstr>
      <vt:lpstr>Judicial records</vt:lpstr>
      <vt:lpstr>Fees &amp; Penalties</vt:lpstr>
      <vt:lpstr>Right to Privacy</vt:lpstr>
      <vt:lpstr>Procedural Matters</vt:lpstr>
      <vt:lpstr>Procedural Matters cont.</vt:lpstr>
      <vt:lpstr>Cases to look out for next year…</vt:lpstr>
      <vt:lpstr>Cases con’t</vt:lpstr>
      <vt:lpstr>OOR Annual Training November 7, 2019</vt:lpstr>
      <vt:lpstr>OOR Regulations</vt:lpstr>
      <vt:lpstr>OOR Appeal Portal</vt:lpstr>
      <vt:lpstr>Filing a new appeal</vt:lpstr>
      <vt:lpstr>PowerPoint Presentation</vt:lpstr>
      <vt:lpstr>Portal access granted</vt:lpstr>
      <vt:lpstr>How to access portal</vt:lpstr>
      <vt:lpstr>Portal login </vt:lpstr>
      <vt:lpstr>Party Information</vt:lpstr>
      <vt:lpstr>List of appeals</vt:lpstr>
      <vt:lpstr>Submitting files</vt:lpstr>
      <vt:lpstr>Submitting files</vt:lpstr>
      <vt:lpstr>New file notification</vt:lpstr>
      <vt:lpstr>Adding a Direct Interest Participant</vt:lpstr>
      <vt:lpstr>Direct Interest Participant notification</vt:lpstr>
      <vt:lpstr>Direct Interest Participant</vt:lpstr>
      <vt:lpstr>Docket Sheet</vt:lpstr>
      <vt:lpstr>Docket Sheet pdf</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Spiess, George</dc:creator>
  <cp:lastModifiedBy>Sostar, Janelle K</cp:lastModifiedBy>
  <cp:revision>180</cp:revision>
  <cp:lastPrinted>2019-11-06T16:44:57Z</cp:lastPrinted>
  <dcterms:created xsi:type="dcterms:W3CDTF">2016-10-21T14:00:54Z</dcterms:created>
  <dcterms:modified xsi:type="dcterms:W3CDTF">2019-11-06T19:08:34Z</dcterms:modified>
</cp:coreProperties>
</file>