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81" r:id="rId4"/>
    <p:sldId id="263" r:id="rId5"/>
    <p:sldId id="387" r:id="rId6"/>
    <p:sldId id="403" r:id="rId7"/>
    <p:sldId id="280" r:id="rId8"/>
    <p:sldId id="404" r:id="rId9"/>
    <p:sldId id="275" r:id="rId10"/>
    <p:sldId id="276" r:id="rId11"/>
    <p:sldId id="278" r:id="rId12"/>
    <p:sldId id="268" r:id="rId13"/>
    <p:sldId id="394" r:id="rId14"/>
    <p:sldId id="391" r:id="rId15"/>
    <p:sldId id="382" r:id="rId16"/>
    <p:sldId id="384" r:id="rId17"/>
    <p:sldId id="405" r:id="rId18"/>
    <p:sldId id="397" r:id="rId19"/>
    <p:sldId id="396" r:id="rId20"/>
    <p:sldId id="388" r:id="rId21"/>
    <p:sldId id="389" r:id="rId22"/>
    <p:sldId id="398" r:id="rId23"/>
    <p:sldId id="402" r:id="rId24"/>
    <p:sldId id="386" r:id="rId25"/>
    <p:sldId id="272" r:id="rId26"/>
    <p:sldId id="399" r:id="rId27"/>
    <p:sldId id="400" r:id="rId28"/>
    <p:sldId id="401" r:id="rId29"/>
    <p:sldId id="39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D8F7C0-E211-4072-A4D3-1E324DC37461}" v="11" dt="2024-03-01T15:23:14.3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snapToGrid="0">
      <p:cViewPr>
        <p:scale>
          <a:sx n="100" d="100"/>
          <a:sy n="100" d="100"/>
        </p:scale>
        <p:origin x="900"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C647C-9F7A-4D10-B029-47E2890152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AA2332-01C8-44ED-B5C9-6838ECE340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657F17-A30B-402E-B410-E9E1C25AC698}"/>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5" name="Footer Placeholder 4">
            <a:extLst>
              <a:ext uri="{FF2B5EF4-FFF2-40B4-BE49-F238E27FC236}">
                <a16:creationId xmlns:a16="http://schemas.microsoft.com/office/drawing/2014/main" id="{69E9AE05-9F06-4BD4-9B5F-E91F2BA447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10C752-3791-45D3-8263-82BCFD775578}"/>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3999039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56F87-68C5-49C4-875D-73C1F50C55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FC13641-CC6D-4B74-9AD0-4A6740F51D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EEC760-0738-4C2F-8090-FF90AEDDE859}"/>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5" name="Footer Placeholder 4">
            <a:extLst>
              <a:ext uri="{FF2B5EF4-FFF2-40B4-BE49-F238E27FC236}">
                <a16:creationId xmlns:a16="http://schemas.microsoft.com/office/drawing/2014/main" id="{CCC04FA5-5301-41A1-8665-127E7E9C12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F73D7E-93A7-4FF1-9059-7AF588048DC6}"/>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260778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7B8A3F-BEC3-4A43-B92E-DAEE749875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1E1110-E67D-4D15-8B20-95F3C6E906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BBC09-8BC4-4980-8F8E-233E67696D94}"/>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5" name="Footer Placeholder 4">
            <a:extLst>
              <a:ext uri="{FF2B5EF4-FFF2-40B4-BE49-F238E27FC236}">
                <a16:creationId xmlns:a16="http://schemas.microsoft.com/office/drawing/2014/main" id="{82D675F7-C380-4130-A0AF-AB76DD719B3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C4CCBE2-01C8-4C36-A178-C548329960DB}"/>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460328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EE296-3F91-4624-8468-252D58DC53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3F5BEF-F7A9-4DAD-9DAA-F510A70D90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2A8FDE-67AA-4F05-8589-6770BDD50155}"/>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5" name="Footer Placeholder 4">
            <a:extLst>
              <a:ext uri="{FF2B5EF4-FFF2-40B4-BE49-F238E27FC236}">
                <a16:creationId xmlns:a16="http://schemas.microsoft.com/office/drawing/2014/main" id="{22B035F0-C7D1-426C-B7F6-E9DF93A8A6A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6CBB22-E409-43E4-9CB4-3C148D04CDAE}"/>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683299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5082E-93FE-4B56-BD4D-76F60109B4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798805-6C35-4132-8D10-FAD8ABAC5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545862-F2E6-44E9-A366-88B11EF94F9B}"/>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5" name="Footer Placeholder 4">
            <a:extLst>
              <a:ext uri="{FF2B5EF4-FFF2-40B4-BE49-F238E27FC236}">
                <a16:creationId xmlns:a16="http://schemas.microsoft.com/office/drawing/2014/main" id="{60E79031-18EC-4626-B857-EA94E16FADD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F6B39EC-EC48-4088-8B78-B5F9BF43A367}"/>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358235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D6996-F3DE-441D-BC03-2E0FD76E77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6E004D-3067-4A21-9B53-6836F0A579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15BBC9-DD89-49A6-98F0-75AB7C9329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0AA694-6154-4D0E-BF40-7D513F0034BE}"/>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6" name="Footer Placeholder 5">
            <a:extLst>
              <a:ext uri="{FF2B5EF4-FFF2-40B4-BE49-F238E27FC236}">
                <a16:creationId xmlns:a16="http://schemas.microsoft.com/office/drawing/2014/main" id="{32593B15-2126-4EFD-B720-E40C22FCB75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C32CCE-AED0-4F2A-A5A3-6274191140B4}"/>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4198361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A6A9C-6705-439D-895E-D62679278A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6BCE9A-1F3C-46FF-BD0F-BC3785D98E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85CBDF-F9B3-483B-8EF9-39570DB926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90A678-9D9E-400F-9964-026288C69C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7391AC-C41E-4C47-B6DD-A42CF3E0FF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0BD66C-0F16-44EC-96E7-D97C8BBD9EB1}"/>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8" name="Footer Placeholder 7">
            <a:extLst>
              <a:ext uri="{FF2B5EF4-FFF2-40B4-BE49-F238E27FC236}">
                <a16:creationId xmlns:a16="http://schemas.microsoft.com/office/drawing/2014/main" id="{DF677FDD-5438-481E-ABF0-4283FB3F0B3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723260A-DFD2-4386-B27F-3A6EAE783815}"/>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3582947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C9CF7-E142-4FC0-8F6A-8D456803B6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0BA3E4-B610-4A39-A8EC-1C4EFAE6EFDD}"/>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4" name="Footer Placeholder 3">
            <a:extLst>
              <a:ext uri="{FF2B5EF4-FFF2-40B4-BE49-F238E27FC236}">
                <a16:creationId xmlns:a16="http://schemas.microsoft.com/office/drawing/2014/main" id="{B0495329-ACB8-4484-97B3-98D1D8391FC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0EFA449-8042-4BE5-85A5-36352B3B30F7}"/>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3369309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CBEF60-A99D-4557-8B29-5C2F8B45BF8E}"/>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3" name="Footer Placeholder 2">
            <a:extLst>
              <a:ext uri="{FF2B5EF4-FFF2-40B4-BE49-F238E27FC236}">
                <a16:creationId xmlns:a16="http://schemas.microsoft.com/office/drawing/2014/main" id="{6C6B95ED-1B36-47C7-88CF-67B737E9EBC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42934E-DA2C-4788-A252-B99668CF55DA}"/>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136185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7A5FE-4F72-4E85-8DB1-E417FAE274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AD5C11-B1A2-4415-A410-5A23AFEFAA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B87E7D-B671-41B7-98AB-434F3CCFBD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6BAD92-F1AB-49F8-BCF4-793A58BFE06B}"/>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6" name="Footer Placeholder 5">
            <a:extLst>
              <a:ext uri="{FF2B5EF4-FFF2-40B4-BE49-F238E27FC236}">
                <a16:creationId xmlns:a16="http://schemas.microsoft.com/office/drawing/2014/main" id="{452D1AE8-4642-48E6-B497-538372DB611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F8D574C-F096-42CA-9C7F-95F650390959}"/>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155865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5EDD2-5BEE-491A-BCA5-793AC6B328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49E467-CA91-49F7-BC76-2991D1525E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3CF3987-CCCC-4308-8E44-A9779EA582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A7D908-2103-43BD-9FA1-17CA427D754C}"/>
              </a:ext>
            </a:extLst>
          </p:cNvPr>
          <p:cNvSpPr>
            <a:spLocks noGrp="1"/>
          </p:cNvSpPr>
          <p:nvPr>
            <p:ph type="dt" sz="half" idx="10"/>
          </p:nvPr>
        </p:nvSpPr>
        <p:spPr/>
        <p:txBody>
          <a:bodyPr/>
          <a:lstStyle/>
          <a:p>
            <a:fld id="{CA1E3EE3-8F24-4098-9C09-E636D6D741A8}" type="datetimeFigureOut">
              <a:rPr lang="en-US" smtClean="0"/>
              <a:t>3/1/2024</a:t>
            </a:fld>
            <a:endParaRPr lang="en-US" dirty="0"/>
          </a:p>
        </p:txBody>
      </p:sp>
      <p:sp>
        <p:nvSpPr>
          <p:cNvPr id="6" name="Footer Placeholder 5">
            <a:extLst>
              <a:ext uri="{FF2B5EF4-FFF2-40B4-BE49-F238E27FC236}">
                <a16:creationId xmlns:a16="http://schemas.microsoft.com/office/drawing/2014/main" id="{336FFA12-6119-4AE4-8837-8CA43D4C6C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142CE66-49B2-430C-B83C-06DFC152DA9D}"/>
              </a:ext>
            </a:extLst>
          </p:cNvPr>
          <p:cNvSpPr>
            <a:spLocks noGrp="1"/>
          </p:cNvSpPr>
          <p:nvPr>
            <p:ph type="sldNum" sz="quarter" idx="12"/>
          </p:nvPr>
        </p:nvSpPr>
        <p:spPr/>
        <p:txBody>
          <a:bodyPr/>
          <a:lstStyle/>
          <a:p>
            <a:fld id="{A8E9945C-40E2-42D1-9289-E5CB0AEDA140}" type="slidenum">
              <a:rPr lang="en-US" smtClean="0"/>
              <a:t>‹#›</a:t>
            </a:fld>
            <a:endParaRPr lang="en-US" dirty="0"/>
          </a:p>
        </p:txBody>
      </p:sp>
    </p:spTree>
    <p:extLst>
      <p:ext uri="{BB962C8B-B14F-4D97-AF65-F5344CB8AC3E}">
        <p14:creationId xmlns:p14="http://schemas.microsoft.com/office/powerpoint/2010/main" val="91387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ECE0BE-10FD-4D8E-A94B-C4E7EB22BB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5022DC-86E9-4A23-819A-CC94AC2889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873685-5F5A-4BDF-B867-64788337B0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1E3EE3-8F24-4098-9C09-E636D6D741A8}" type="datetimeFigureOut">
              <a:rPr lang="en-US" smtClean="0"/>
              <a:t>3/1/2024</a:t>
            </a:fld>
            <a:endParaRPr lang="en-US" dirty="0"/>
          </a:p>
        </p:txBody>
      </p:sp>
      <p:sp>
        <p:nvSpPr>
          <p:cNvPr id="5" name="Footer Placeholder 4">
            <a:extLst>
              <a:ext uri="{FF2B5EF4-FFF2-40B4-BE49-F238E27FC236}">
                <a16:creationId xmlns:a16="http://schemas.microsoft.com/office/drawing/2014/main" id="{13978667-69DA-486A-B29C-334E0B0952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52F8605-500E-4A31-93B3-C0C4478786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9945C-40E2-42D1-9289-E5CB0AEDA140}" type="slidenum">
              <a:rPr lang="en-US" smtClean="0"/>
              <a:t>‹#›</a:t>
            </a:fld>
            <a:endParaRPr lang="en-US" dirty="0"/>
          </a:p>
        </p:txBody>
      </p:sp>
    </p:spTree>
    <p:extLst>
      <p:ext uri="{BB962C8B-B14F-4D97-AF65-F5344CB8AC3E}">
        <p14:creationId xmlns:p14="http://schemas.microsoft.com/office/powerpoint/2010/main" val="732550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Records@pa.gov" TargetMode="External"/><Relationship Id="rId2" Type="http://schemas.openxmlformats.org/officeDocument/2006/relationships/hyperlink" Target="https://openrecords.pa.gov/"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dvance.lexis.com/document/?pdmfid=1000516&amp;crid=afd28e90-7234-4de7-8bcd-1d4fae10f1d7&amp;pddocfullpath=%2Fshared%2Fdocument%2Fadministrative-materials%2Furn%3AcontentItem%3A5W88-NG90-00PX-M3GX-00000-00&amp;pddocid=urn%3AcontentItem%3A5W88-NG90-00PX-M3GX-00000-00&amp;pdcontentcomponentid=357022&amp;pdteaserkey=sr3&amp;pditab=allpods&amp;ecomp=1f4Lk&amp;earg=sr3&amp;prid=009f3813-55cf-4dce-b69a-15509137798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plus.lexis.com/search/?pdmfid=1530671&amp;crid=cf19226e-0e2b-493f-9aa2-49854836d93d&amp;pdsearchterms=119+A.3d+1121&amp;pdtypeofsearch=searchboxclick&amp;pdsearchtype=SearchBox&amp;pdstartin=&amp;pdpsf=&amp;pdqttype=and&amp;pdquerytemplateid=&amp;ecomp=2g4tk&amp;earg=pdsf&amp;prid=f69574b1-1886-4ab7-b074-d8274282ba29&amp;aci=lp&amp;cbc=0&amp;lnsi=f47710aa-8bc2-4863-b467-c4cfd5dca4c4&amp;rmflag=0&amp;sit=nul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www.openrecords.pa.gov/Appeals/HowToFile.cfm" TargetMode="External"/><Relationship Id="rId3" Type="http://schemas.openxmlformats.org/officeDocument/2006/relationships/hyperlink" Target="https://www.openrecords.pa.gov/Documents/RTKL/RTKL_Case_Index.pdf" TargetMode="External"/><Relationship Id="rId7" Type="http://schemas.openxmlformats.org/officeDocument/2006/relationships/hyperlink" Target="https://www.openrecords.pa.gov/RTKL/HowToFile.cfm" TargetMode="External"/><Relationship Id="rId2" Type="http://schemas.openxmlformats.org/officeDocument/2006/relationships/hyperlink" Target="https://www.openrecords.pa.gov/Appeals/DocketSearch.cfm" TargetMode="External"/><Relationship Id="rId1" Type="http://schemas.openxmlformats.org/officeDocument/2006/relationships/slideLayout" Target="../slideLayouts/slideLayout2.xml"/><Relationship Id="rId6" Type="http://schemas.openxmlformats.org/officeDocument/2006/relationships/hyperlink" Target="https://www.openrecords.pa.gov/RTKL/About.cfm" TargetMode="External"/><Relationship Id="rId5" Type="http://schemas.openxmlformats.org/officeDocument/2006/relationships/hyperlink" Target="https://www.openrecords.pa.gov/RTKL/TrainingVideos.cfm#web" TargetMode="External"/><Relationship Id="rId4" Type="http://schemas.openxmlformats.org/officeDocument/2006/relationships/hyperlink" Target="https://www.openrecords.pa.gov/RTKL/TrainingPresentations.cf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0">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2">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05ABD95B-3A63-4C91-BAF7-A25DC3D55045}"/>
              </a:ext>
            </a:extLst>
          </p:cNvPr>
          <p:cNvSpPr>
            <a:spLocks noGrp="1"/>
          </p:cNvSpPr>
          <p:nvPr>
            <p:ph type="ctrTitle"/>
          </p:nvPr>
        </p:nvSpPr>
        <p:spPr>
          <a:xfrm>
            <a:off x="5622060" y="2595275"/>
            <a:ext cx="5649349" cy="1447489"/>
          </a:xfrm>
        </p:spPr>
        <p:txBody>
          <a:bodyPr anchor="b">
            <a:normAutofit/>
          </a:bodyPr>
          <a:lstStyle/>
          <a:p>
            <a:pPr algn="l"/>
            <a:r>
              <a:rPr lang="en-US" sz="4400" b="1" dirty="0">
                <a:solidFill>
                  <a:srgbClr val="FFFFFF"/>
                </a:solidFill>
              </a:rPr>
              <a:t>Specificity and the RTKL</a:t>
            </a:r>
            <a:br>
              <a:rPr lang="en-US" sz="3600" dirty="0">
                <a:solidFill>
                  <a:srgbClr val="FFFFFF"/>
                </a:solidFill>
              </a:rPr>
            </a:br>
            <a:endParaRPr lang="en-US" sz="4400" dirty="0">
              <a:solidFill>
                <a:srgbClr val="FFFFFF"/>
              </a:solidFill>
            </a:endParaRPr>
          </a:p>
        </p:txBody>
      </p:sp>
      <p:sp>
        <p:nvSpPr>
          <p:cNvPr id="3" name="Subtitle 2">
            <a:extLst>
              <a:ext uri="{FF2B5EF4-FFF2-40B4-BE49-F238E27FC236}">
                <a16:creationId xmlns:a16="http://schemas.microsoft.com/office/drawing/2014/main" id="{EF87B189-7A14-4011-8A80-2628D46D758D}"/>
              </a:ext>
            </a:extLst>
          </p:cNvPr>
          <p:cNvSpPr>
            <a:spLocks noGrp="1"/>
          </p:cNvSpPr>
          <p:nvPr>
            <p:ph type="subTitle" idx="1"/>
          </p:nvPr>
        </p:nvSpPr>
        <p:spPr>
          <a:xfrm>
            <a:off x="5622060" y="4724938"/>
            <a:ext cx="5649349" cy="1743463"/>
          </a:xfrm>
        </p:spPr>
        <p:txBody>
          <a:bodyPr anchor="t">
            <a:normAutofit lnSpcReduction="10000"/>
          </a:bodyPr>
          <a:lstStyle/>
          <a:p>
            <a:pPr>
              <a:lnSpc>
                <a:spcPct val="100000"/>
              </a:lnSpc>
              <a:spcBef>
                <a:spcPts val="0"/>
              </a:spcBef>
            </a:pPr>
            <a:r>
              <a:rPr lang="en-US" dirty="0">
                <a:solidFill>
                  <a:srgbClr val="FFFFFF"/>
                </a:solidFill>
              </a:rPr>
              <a:t>Nathan Byerly, Deputy Director</a:t>
            </a:r>
            <a:endParaRPr lang="en-US" dirty="0">
              <a:solidFill>
                <a:srgbClr val="FFFFFF"/>
              </a:solidFill>
              <a:hlinkClick r:id="rId2"/>
            </a:endParaRPr>
          </a:p>
          <a:p>
            <a:pPr>
              <a:lnSpc>
                <a:spcPct val="100000"/>
              </a:lnSpc>
              <a:spcBef>
                <a:spcPts val="0"/>
              </a:spcBef>
            </a:pPr>
            <a:endParaRPr lang="en-US" sz="1600" dirty="0">
              <a:solidFill>
                <a:srgbClr val="FFFFFF"/>
              </a:solidFill>
              <a:hlinkClick r:id="rId2"/>
            </a:endParaRPr>
          </a:p>
          <a:p>
            <a:pPr>
              <a:lnSpc>
                <a:spcPct val="100000"/>
              </a:lnSpc>
              <a:spcBef>
                <a:spcPts val="0"/>
              </a:spcBef>
            </a:pPr>
            <a:endParaRPr lang="en-US" sz="1600" dirty="0">
              <a:solidFill>
                <a:srgbClr val="FFFFFF"/>
              </a:solidFill>
              <a:hlinkClick r:id="rId2"/>
            </a:endParaRPr>
          </a:p>
          <a:p>
            <a:pPr>
              <a:lnSpc>
                <a:spcPct val="100000"/>
              </a:lnSpc>
              <a:spcBef>
                <a:spcPts val="0"/>
              </a:spcBef>
            </a:pPr>
            <a:r>
              <a:rPr lang="en-US" sz="1600" dirty="0">
                <a:solidFill>
                  <a:srgbClr val="FFFFFF"/>
                </a:solidFill>
                <a:hlinkClick r:id="rId2"/>
              </a:rPr>
              <a:t>https://openrecords.pa.gov</a:t>
            </a:r>
            <a:endParaRPr lang="en-US" sz="1600" dirty="0">
              <a:solidFill>
                <a:srgbClr val="FFFFFF"/>
              </a:solidFill>
            </a:endParaRPr>
          </a:p>
          <a:p>
            <a:pPr>
              <a:lnSpc>
                <a:spcPct val="100000"/>
              </a:lnSpc>
              <a:spcBef>
                <a:spcPts val="0"/>
              </a:spcBef>
            </a:pPr>
            <a:r>
              <a:rPr lang="en-US" sz="1600" dirty="0">
                <a:solidFill>
                  <a:srgbClr val="FFFFFF"/>
                </a:solidFill>
              </a:rPr>
              <a:t>@OpenRecords</a:t>
            </a:r>
          </a:p>
          <a:p>
            <a:pPr>
              <a:lnSpc>
                <a:spcPct val="100000"/>
              </a:lnSpc>
              <a:spcBef>
                <a:spcPts val="0"/>
              </a:spcBef>
            </a:pPr>
            <a:r>
              <a:rPr lang="en-US" sz="1600" dirty="0">
                <a:solidFill>
                  <a:srgbClr val="FFFFFF"/>
                </a:solidFill>
                <a:hlinkClick r:id="rId3"/>
              </a:rPr>
              <a:t>OpenRecords@pa.gov</a:t>
            </a:r>
            <a:endParaRPr lang="en-US" sz="1600" dirty="0">
              <a:solidFill>
                <a:srgbClr val="FFFFFF"/>
              </a:solidFill>
            </a:endParaRPr>
          </a:p>
          <a:p>
            <a:pPr>
              <a:lnSpc>
                <a:spcPct val="100000"/>
              </a:lnSpc>
              <a:spcBef>
                <a:spcPts val="0"/>
              </a:spcBef>
            </a:pPr>
            <a:r>
              <a:rPr lang="en-US" sz="1600" dirty="0">
                <a:solidFill>
                  <a:srgbClr val="FFFFFF"/>
                </a:solidFill>
              </a:rPr>
              <a:t>(717) 346-9903</a:t>
            </a:r>
          </a:p>
        </p:txBody>
      </p:sp>
      <p:sp>
        <p:nvSpPr>
          <p:cNvPr id="39"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18288"/>
          </a:xfrm>
          <a:custGeom>
            <a:avLst/>
            <a:gdLst>
              <a:gd name="connsiteX0" fmla="*/ 0 w 5303520"/>
              <a:gd name="connsiteY0" fmla="*/ 0 h 18288"/>
              <a:gd name="connsiteX1" fmla="*/ 556870 w 5303520"/>
              <a:gd name="connsiteY1" fmla="*/ 0 h 18288"/>
              <a:gd name="connsiteX2" fmla="*/ 1272845 w 5303520"/>
              <a:gd name="connsiteY2" fmla="*/ 0 h 18288"/>
              <a:gd name="connsiteX3" fmla="*/ 1882750 w 5303520"/>
              <a:gd name="connsiteY3" fmla="*/ 0 h 18288"/>
              <a:gd name="connsiteX4" fmla="*/ 2439619 w 5303520"/>
              <a:gd name="connsiteY4" fmla="*/ 0 h 18288"/>
              <a:gd name="connsiteX5" fmla="*/ 3155594 w 5303520"/>
              <a:gd name="connsiteY5" fmla="*/ 0 h 18288"/>
              <a:gd name="connsiteX6" fmla="*/ 3818534 w 5303520"/>
              <a:gd name="connsiteY6" fmla="*/ 0 h 18288"/>
              <a:gd name="connsiteX7" fmla="*/ 4481474 w 5303520"/>
              <a:gd name="connsiteY7" fmla="*/ 0 h 18288"/>
              <a:gd name="connsiteX8" fmla="*/ 5303520 w 5303520"/>
              <a:gd name="connsiteY8" fmla="*/ 0 h 18288"/>
              <a:gd name="connsiteX9" fmla="*/ 5303520 w 5303520"/>
              <a:gd name="connsiteY9" fmla="*/ 18288 h 18288"/>
              <a:gd name="connsiteX10" fmla="*/ 4746650 w 5303520"/>
              <a:gd name="connsiteY10" fmla="*/ 18288 h 18288"/>
              <a:gd name="connsiteX11" fmla="*/ 4242816 w 5303520"/>
              <a:gd name="connsiteY11" fmla="*/ 18288 h 18288"/>
              <a:gd name="connsiteX12" fmla="*/ 3526841 w 5303520"/>
              <a:gd name="connsiteY12" fmla="*/ 18288 h 18288"/>
              <a:gd name="connsiteX13" fmla="*/ 2969971 w 5303520"/>
              <a:gd name="connsiteY13" fmla="*/ 18288 h 18288"/>
              <a:gd name="connsiteX14" fmla="*/ 2253996 w 5303520"/>
              <a:gd name="connsiteY14" fmla="*/ 18288 h 18288"/>
              <a:gd name="connsiteX15" fmla="*/ 1484986 w 5303520"/>
              <a:gd name="connsiteY15" fmla="*/ 18288 h 18288"/>
              <a:gd name="connsiteX16" fmla="*/ 875081 w 5303520"/>
              <a:gd name="connsiteY16" fmla="*/ 18288 h 18288"/>
              <a:gd name="connsiteX17" fmla="*/ 0 w 5303520"/>
              <a:gd name="connsiteY17" fmla="*/ 18288 h 18288"/>
              <a:gd name="connsiteX18" fmla="*/ 0 w 530352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18288"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4050" y="6954"/>
                  <a:pt x="5304254" y="12839"/>
                  <a:pt x="5303520" y="18288"/>
                </a:cubicBezTo>
                <a:cubicBezTo>
                  <a:pt x="5132450" y="501"/>
                  <a:pt x="4953391" y="18714"/>
                  <a:pt x="4746650" y="18288"/>
                </a:cubicBezTo>
                <a:cubicBezTo>
                  <a:pt x="4539909" y="17863"/>
                  <a:pt x="4361261" y="7168"/>
                  <a:pt x="4242816" y="18288"/>
                </a:cubicBezTo>
                <a:cubicBezTo>
                  <a:pt x="4124371" y="29408"/>
                  <a:pt x="3754907" y="21026"/>
                  <a:pt x="3526841" y="18288"/>
                </a:cubicBezTo>
                <a:cubicBezTo>
                  <a:pt x="3298775" y="15550"/>
                  <a:pt x="3164473" y="3913"/>
                  <a:pt x="2969971" y="18288"/>
                </a:cubicBezTo>
                <a:cubicBezTo>
                  <a:pt x="2775469" y="32664"/>
                  <a:pt x="2608536" y="2050"/>
                  <a:pt x="2253996" y="18288"/>
                </a:cubicBezTo>
                <a:cubicBezTo>
                  <a:pt x="1899456" y="34526"/>
                  <a:pt x="1752044" y="28789"/>
                  <a:pt x="1484986" y="18288"/>
                </a:cubicBezTo>
                <a:cubicBezTo>
                  <a:pt x="1217928" y="7788"/>
                  <a:pt x="1060609" y="-4784"/>
                  <a:pt x="875081" y="18288"/>
                </a:cubicBezTo>
                <a:cubicBezTo>
                  <a:pt x="689553" y="41360"/>
                  <a:pt x="188846" y="25228"/>
                  <a:pt x="0" y="18288"/>
                </a:cubicBezTo>
                <a:cubicBezTo>
                  <a:pt x="-570" y="9279"/>
                  <a:pt x="132" y="5100"/>
                  <a:pt x="0" y="0"/>
                </a:cubicBezTo>
                <a:close/>
              </a:path>
              <a:path w="5303520" h="18288"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2837" y="5414"/>
                  <a:pt x="5302800" y="12510"/>
                  <a:pt x="5303520" y="18288"/>
                </a:cubicBezTo>
                <a:cubicBezTo>
                  <a:pt x="5082751" y="18456"/>
                  <a:pt x="4993374" y="24100"/>
                  <a:pt x="4746650" y="18288"/>
                </a:cubicBezTo>
                <a:cubicBezTo>
                  <a:pt x="4499926" y="12477"/>
                  <a:pt x="4368648" y="-7187"/>
                  <a:pt x="4083710" y="18288"/>
                </a:cubicBezTo>
                <a:cubicBezTo>
                  <a:pt x="3798772" y="43763"/>
                  <a:pt x="3729434" y="5501"/>
                  <a:pt x="3473806" y="18288"/>
                </a:cubicBezTo>
                <a:cubicBezTo>
                  <a:pt x="3218178" y="31075"/>
                  <a:pt x="3056855" y="30003"/>
                  <a:pt x="2704795" y="18288"/>
                </a:cubicBezTo>
                <a:cubicBezTo>
                  <a:pt x="2352735" y="6573"/>
                  <a:pt x="2319447" y="29257"/>
                  <a:pt x="1935785" y="18288"/>
                </a:cubicBezTo>
                <a:cubicBezTo>
                  <a:pt x="1552123" y="7320"/>
                  <a:pt x="1532619" y="-467"/>
                  <a:pt x="1378915" y="18288"/>
                </a:cubicBezTo>
                <a:cubicBezTo>
                  <a:pt x="1225211" y="37043"/>
                  <a:pt x="1038692" y="34308"/>
                  <a:pt x="715975" y="18288"/>
                </a:cubicBezTo>
                <a:cubicBezTo>
                  <a:pt x="393258" y="2268"/>
                  <a:pt x="303768" y="26944"/>
                  <a:pt x="0" y="18288"/>
                </a:cubicBezTo>
                <a:cubicBezTo>
                  <a:pt x="-306" y="11061"/>
                  <a:pt x="-655" y="7751"/>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picture containing text, clipart, businesscard&#10;&#10;Description automatically generated">
            <a:extLst>
              <a:ext uri="{FF2B5EF4-FFF2-40B4-BE49-F238E27FC236}">
                <a16:creationId xmlns:a16="http://schemas.microsoft.com/office/drawing/2014/main" id="{B578F308-DF7F-45A1-84F2-D41003F7F1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4375" y="1789334"/>
            <a:ext cx="3447895" cy="3279331"/>
          </a:xfrm>
          <a:prstGeom prst="rect">
            <a:avLst/>
          </a:prstGeom>
        </p:spPr>
      </p:pic>
    </p:spTree>
    <p:extLst>
      <p:ext uri="{BB962C8B-B14F-4D97-AF65-F5344CB8AC3E}">
        <p14:creationId xmlns:p14="http://schemas.microsoft.com/office/powerpoint/2010/main" val="287615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22434F1-19A6-4828-AED9-7C9C771F0DE8}"/>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Scope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06C6E79-AD90-40DC-BBEE-E15A266467B6}"/>
              </a:ext>
            </a:extLst>
          </p:cNvPr>
          <p:cNvSpPr>
            <a:spLocks noGrp="1"/>
          </p:cNvSpPr>
          <p:nvPr>
            <p:ph idx="1"/>
          </p:nvPr>
        </p:nvSpPr>
        <p:spPr>
          <a:xfrm>
            <a:off x="4447308" y="591344"/>
            <a:ext cx="6906491" cy="5585619"/>
          </a:xfrm>
        </p:spPr>
        <p:txBody>
          <a:bodyPr anchor="ctr">
            <a:noAutofit/>
          </a:bodyPr>
          <a:lstStyle/>
          <a:p>
            <a:pPr marL="457200" marR="0">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The request should explain the specific type or kind of records you are requesting. (e.g., e-mails, reports, formal decisions, video footage, etc.)</a:t>
            </a:r>
          </a:p>
          <a:p>
            <a:pPr marR="0" indent="228600">
              <a:spcBef>
                <a:spcPts val="0"/>
              </a:spcBef>
              <a:spcAft>
                <a:spcPts val="800"/>
              </a:spcAft>
            </a:pPr>
            <a:r>
              <a:rPr lang="en-US" dirty="0">
                <a:latin typeface="Calibri" panose="020F0502020204030204" pitchFamily="34" charset="0"/>
                <a:cs typeface="Times New Roman" panose="02020603050405020304" pitchFamily="18" charset="0"/>
              </a:rPr>
              <a:t>The request should seek records by naming</a:t>
            </a:r>
            <a:br>
              <a:rPr lang="en-US" dirty="0">
                <a:latin typeface="Calibri" panose="020F0502020204030204" pitchFamily="34" charset="0"/>
                <a:cs typeface="Times New Roman" panose="02020603050405020304" pitchFamily="18" charset="0"/>
              </a:rPr>
            </a:br>
            <a:r>
              <a:rPr lang="en-US" dirty="0">
                <a:latin typeface="Calibri" panose="020F0502020204030204" pitchFamily="34" charset="0"/>
                <a:cs typeface="Times New Roman" panose="02020603050405020304" pitchFamily="18" charset="0"/>
              </a:rPr>
              <a:t>   the recipient(s) and/or sender(s). (where</a:t>
            </a:r>
            <a:br>
              <a:rPr lang="en-US" dirty="0">
                <a:latin typeface="Calibri" panose="020F0502020204030204" pitchFamily="34" charset="0"/>
                <a:cs typeface="Times New Roman" panose="02020603050405020304" pitchFamily="18" charset="0"/>
              </a:rPr>
            </a:br>
            <a:r>
              <a:rPr lang="en-US" dirty="0">
                <a:latin typeface="Calibri" panose="020F0502020204030204" pitchFamily="34" charset="0"/>
                <a:cs typeface="Times New Roman" panose="02020603050405020304" pitchFamily="18" charset="0"/>
              </a:rPr>
              <a:t>   possible)  </a:t>
            </a:r>
          </a:p>
        </p:txBody>
      </p:sp>
    </p:spTree>
    <p:extLst>
      <p:ext uri="{BB962C8B-B14F-4D97-AF65-F5344CB8AC3E}">
        <p14:creationId xmlns:p14="http://schemas.microsoft.com/office/powerpoint/2010/main" val="403855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3EDA7B9-678B-407F-BA39-1A4EDF84E60E}"/>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Timeframe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3133D50-20AD-43F8-B0F0-BE3EB2B5F2A3}"/>
              </a:ext>
            </a:extLst>
          </p:cNvPr>
          <p:cNvSpPr>
            <a:spLocks noGrp="1"/>
          </p:cNvSpPr>
          <p:nvPr>
            <p:ph idx="1"/>
          </p:nvPr>
        </p:nvSpPr>
        <p:spPr>
          <a:xfrm>
            <a:off x="4447308" y="636190"/>
            <a:ext cx="6906491" cy="5585619"/>
          </a:xfrm>
        </p:spPr>
        <p:txBody>
          <a:bodyPr anchor="ctr">
            <a:noAutofit/>
          </a:bodyPr>
          <a:lstStyle/>
          <a:p>
            <a:pPr marR="0" indent="228600">
              <a:spcBef>
                <a:spcPts val="0"/>
              </a:spcBef>
              <a:spcAft>
                <a:spcPts val="800"/>
              </a:spcAft>
            </a:pPr>
            <a:r>
              <a:rPr lang="en-US" sz="2300" dirty="0">
                <a:effectLst/>
                <a:ea typeface="Calibri" panose="020F0502020204030204" pitchFamily="34" charset="0"/>
                <a:cs typeface="Times New Roman" panose="02020603050405020304" pitchFamily="18" charset="0"/>
              </a:rPr>
              <a:t>The request should identify a finite period of time.</a:t>
            </a:r>
          </a:p>
          <a:p>
            <a:pPr marL="457200" marR="0">
              <a:spcBef>
                <a:spcPts val="0"/>
              </a:spcBef>
              <a:spcAft>
                <a:spcPts val="800"/>
              </a:spcAft>
            </a:pPr>
            <a:r>
              <a:rPr lang="en-US" sz="2300" dirty="0">
                <a:effectLst/>
                <a:ea typeface="Calibri" panose="020F0502020204030204" pitchFamily="34" charset="0"/>
                <a:cs typeface="Times New Roman" panose="02020603050405020304" pitchFamily="18" charset="0"/>
              </a:rPr>
              <a:t>If that finite period of time is lengthy, does the rest of the request allow the agency to identify the specific records/information you are requesting? </a:t>
            </a:r>
          </a:p>
          <a:p>
            <a:pPr marL="457200" marR="0">
              <a:spcBef>
                <a:spcPts val="0"/>
              </a:spcBef>
              <a:spcAft>
                <a:spcPts val="800"/>
              </a:spcAft>
            </a:pPr>
            <a:r>
              <a:rPr lang="en-US" sz="2300" dirty="0">
                <a:effectLst/>
                <a:ea typeface="Calibri" panose="020F0502020204030204" pitchFamily="34" charset="0"/>
                <a:cs typeface="Times New Roman" panose="02020603050405020304" pitchFamily="18" charset="0"/>
              </a:rPr>
              <a:t>If there is no timeframe, does the rest of the request give enough detail to allow the agency to identify the specific records/information you are requesting?</a:t>
            </a:r>
          </a:p>
          <a:p>
            <a:pPr marL="914400" lvl="1">
              <a:spcBef>
                <a:spcPts val="0"/>
              </a:spcBef>
              <a:spcAft>
                <a:spcPts val="800"/>
              </a:spcAft>
            </a:pPr>
            <a:r>
              <a:rPr lang="en-US" sz="2000" dirty="0">
                <a:ea typeface="Calibri" panose="020F0502020204030204" pitchFamily="34" charset="0"/>
                <a:cs typeface="Times New Roman" panose="02020603050405020304" pitchFamily="18" charset="0"/>
              </a:rPr>
              <a:t>How much time is too broad?  Depends on the facts.</a:t>
            </a:r>
          </a:p>
          <a:p>
            <a:pPr marL="457200" marR="0">
              <a:spcBef>
                <a:spcPts val="0"/>
              </a:spcBef>
              <a:spcAft>
                <a:spcPts val="800"/>
              </a:spcAft>
            </a:pPr>
            <a:r>
              <a:rPr lang="en-US" sz="2300" u="sng" dirty="0"/>
              <a:t>Baxter</a:t>
            </a:r>
            <a:r>
              <a:rPr lang="en-US" sz="2300" dirty="0"/>
              <a:t> does not stand for the proposition that a RTKL request that is limited to a short timeframe is always, by itself, sufficiently specific.  </a:t>
            </a:r>
            <a:r>
              <a:rPr lang="en-US" sz="2300" u="sng" dirty="0"/>
              <a:t>Keystone Nursing &amp; Rehab. of Reading, LLC v. Simmons-Ritchie</a:t>
            </a:r>
            <a:r>
              <a:rPr lang="en-US" sz="2300" dirty="0"/>
              <a:t> (Pa. Cmwlth., Nos. 1631, 1692, and 1696 C.D. 2018, filed January 3, 2020), appeal denied, (Pa., No. 167 MAL 2020, filed September 16, 2021), slip op. at 40. </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389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E6FB469-DAE3-498D-966A-F3B2567B9469}"/>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Specificity: Keywords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40291D1-6369-4868-B999-5AFA6B883C8E}"/>
              </a:ext>
            </a:extLst>
          </p:cNvPr>
          <p:cNvSpPr>
            <a:spLocks noGrp="1"/>
          </p:cNvSpPr>
          <p:nvPr>
            <p:ph idx="1"/>
          </p:nvPr>
        </p:nvSpPr>
        <p:spPr>
          <a:xfrm>
            <a:off x="4447308" y="591344"/>
            <a:ext cx="6906491" cy="5585619"/>
          </a:xfrm>
        </p:spPr>
        <p:txBody>
          <a:bodyPr anchor="ctr">
            <a:normAutofit fontScale="92500"/>
          </a:bodyPr>
          <a:lstStyle/>
          <a:p>
            <a:pPr lvl="1"/>
            <a:r>
              <a:rPr lang="en-US" dirty="0"/>
              <a:t>Keywords usually add more confusion than clarity</a:t>
            </a:r>
          </a:p>
          <a:p>
            <a:pPr lvl="1"/>
            <a:r>
              <a:rPr lang="en-US" dirty="0"/>
              <a:t>OOR encourages Requesters not to use them</a:t>
            </a:r>
          </a:p>
          <a:p>
            <a:pPr lvl="2"/>
            <a:r>
              <a:rPr lang="en-US" dirty="0">
                <a:effectLst/>
                <a:ea typeface="Calibri" panose="020F0502020204030204" pitchFamily="34" charset="0"/>
                <a:cs typeface="Times New Roman" panose="02020603050405020304" pitchFamily="18" charset="0"/>
              </a:rPr>
              <a:t>The fact that a request uses keywords in place of a subject matter is not necessarily fatal to the request, but broad keywords alone do not provide a sufficient limiting context. </a:t>
            </a:r>
            <a:r>
              <a:rPr lang="en-US" i="1" dirty="0">
                <a:effectLst/>
                <a:ea typeface="Calibri" panose="020F0502020204030204" pitchFamily="34" charset="0"/>
                <a:cs typeface="Times New Roman" panose="02020603050405020304" pitchFamily="18" charset="0"/>
              </a:rPr>
              <a:t>See </a:t>
            </a:r>
            <a:r>
              <a:rPr lang="en-US" u="sng" dirty="0">
                <a:effectLst/>
                <a:ea typeface="Calibri" panose="020F0502020204030204" pitchFamily="34" charset="0"/>
                <a:cs typeface="Times New Roman" panose="02020603050405020304" pitchFamily="18" charset="0"/>
                <a:hlinkClick r:id="rId2"/>
              </a:rPr>
              <a:t>Montgomery County v. Iverson, 50 A.3d 281, 284 (Pa. Commw. Ct. 2012)</a:t>
            </a:r>
            <a:r>
              <a:rPr lang="en-US" dirty="0">
                <a:effectLst/>
                <a:ea typeface="Calibri" panose="020F0502020204030204" pitchFamily="34" charset="0"/>
                <a:cs typeface="Times New Roman" panose="02020603050405020304" pitchFamily="18" charset="0"/>
              </a:rPr>
              <a:t> ("incredibly broad" search terms do not provide a limiting subject matter)</a:t>
            </a:r>
            <a:endParaRPr lang="en-US" sz="2000" dirty="0"/>
          </a:p>
          <a:p>
            <a:pPr marL="685800" marR="0">
              <a:spcBef>
                <a:spcPts val="0"/>
              </a:spcBef>
              <a:spcAft>
                <a:spcPts val="800"/>
              </a:spcAft>
            </a:pPr>
            <a:r>
              <a:rPr lang="en-US" sz="2400" dirty="0">
                <a:effectLst/>
                <a:ea typeface="Calibri" panose="020F0502020204030204" pitchFamily="34" charset="0"/>
                <a:cs typeface="Times New Roman" panose="02020603050405020304" pitchFamily="18" charset="0"/>
              </a:rPr>
              <a:t>The OOR has found keyword lists specific where they relate to well-known matters of agency business </a:t>
            </a:r>
            <a:r>
              <a:rPr lang="en-US" sz="2400" u="sng" dirty="0">
                <a:effectLst/>
                <a:ea typeface="Calibri" panose="020F0502020204030204" pitchFamily="34" charset="0"/>
                <a:cs typeface="Times New Roman" panose="02020603050405020304" pitchFamily="18" charset="0"/>
              </a:rPr>
              <a:t>and</a:t>
            </a:r>
            <a:r>
              <a:rPr lang="en-US" sz="2400" dirty="0">
                <a:effectLst/>
                <a:ea typeface="Calibri" panose="020F0502020204030204" pitchFamily="34" charset="0"/>
                <a:cs typeface="Times New Roman" panose="02020603050405020304" pitchFamily="18" charset="0"/>
              </a:rPr>
              <a:t> the request identifies senders and recipients. </a:t>
            </a:r>
          </a:p>
          <a:p>
            <a:pPr lvl="1"/>
            <a:r>
              <a:rPr lang="en-US" dirty="0">
                <a:effectLst/>
                <a:ea typeface="Calibri" panose="020F0502020204030204" pitchFamily="34" charset="0"/>
                <a:cs typeface="Times New Roman" panose="02020603050405020304" pitchFamily="18" charset="0"/>
              </a:rPr>
              <a:t>The OOR has previously found that a request for a keyword search where the keywords do not reasonably involve some business of an agency, over the course of nineteen months, was insufficiently specific. </a:t>
            </a:r>
          </a:p>
          <a:p>
            <a:pPr marL="457200" lvl="1" indent="0">
              <a:buNone/>
            </a:pPr>
            <a:endParaRPr lang="en-US" sz="1400" dirty="0"/>
          </a:p>
        </p:txBody>
      </p:sp>
    </p:spTree>
    <p:extLst>
      <p:ext uri="{BB962C8B-B14F-4D97-AF65-F5344CB8AC3E}">
        <p14:creationId xmlns:p14="http://schemas.microsoft.com/office/powerpoint/2010/main" val="2367665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2AD7507-F6D1-43BB-A284-B5BD2BCC6275}"/>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Technology and Keyword Searches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DCDB396-E542-44D4-B9D9-EA9F1F4E5E6A}"/>
              </a:ext>
            </a:extLst>
          </p:cNvPr>
          <p:cNvSpPr>
            <a:spLocks noGrp="1"/>
          </p:cNvSpPr>
          <p:nvPr>
            <p:ph idx="1"/>
          </p:nvPr>
        </p:nvSpPr>
        <p:spPr>
          <a:xfrm>
            <a:off x="4447308" y="591344"/>
            <a:ext cx="6906491" cy="5585619"/>
          </a:xfrm>
        </p:spPr>
        <p:txBody>
          <a:bodyPr anchor="ctr">
            <a:normAutofit/>
          </a:bodyPr>
          <a:lstStyle/>
          <a:p>
            <a:pPr lvl="1"/>
            <a:r>
              <a:rPr lang="en-US" sz="2800" dirty="0"/>
              <a:t>Agency – do you know how to correctly and accurately run searches?</a:t>
            </a:r>
          </a:p>
          <a:p>
            <a:pPr lvl="2"/>
            <a:r>
              <a:rPr lang="en-US" sz="2400" dirty="0"/>
              <a:t>Outlook</a:t>
            </a:r>
          </a:p>
          <a:p>
            <a:pPr lvl="2"/>
            <a:r>
              <a:rPr lang="en-US" sz="2400" dirty="0"/>
              <a:t>Excel</a:t>
            </a:r>
          </a:p>
          <a:p>
            <a:pPr lvl="2"/>
            <a:r>
              <a:rPr lang="en-US" sz="2400" dirty="0"/>
              <a:t>PDF</a:t>
            </a:r>
          </a:p>
          <a:p>
            <a:pPr lvl="2"/>
            <a:r>
              <a:rPr lang="en-US" sz="2400" dirty="0"/>
              <a:t>Online emails</a:t>
            </a:r>
          </a:p>
          <a:p>
            <a:pPr lvl="2"/>
            <a:r>
              <a:rPr lang="en-US" sz="2400" dirty="0"/>
              <a:t>Text messages</a:t>
            </a:r>
          </a:p>
          <a:p>
            <a:pPr lvl="2"/>
            <a:r>
              <a:rPr lang="en-US" sz="2400" dirty="0"/>
              <a:t>Word</a:t>
            </a:r>
          </a:p>
          <a:p>
            <a:pPr lvl="2"/>
            <a:r>
              <a:rPr lang="en-US" sz="2400" dirty="0"/>
              <a:t>Windows</a:t>
            </a:r>
          </a:p>
          <a:p>
            <a:pPr lvl="2"/>
            <a:r>
              <a:rPr lang="en-US" sz="2400" dirty="0"/>
              <a:t>Cloud</a:t>
            </a:r>
          </a:p>
          <a:p>
            <a:pPr lvl="1"/>
            <a:r>
              <a:rPr lang="en-US" sz="2800" dirty="0"/>
              <a:t>Requester – consider giving actual searches or search phrases – discuss with agency best terms</a:t>
            </a:r>
          </a:p>
        </p:txBody>
      </p:sp>
    </p:spTree>
    <p:extLst>
      <p:ext uri="{BB962C8B-B14F-4D97-AF65-F5344CB8AC3E}">
        <p14:creationId xmlns:p14="http://schemas.microsoft.com/office/powerpoint/2010/main" val="4246909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E2D04-FC97-44AB-8B4E-E11F3F088121}"/>
              </a:ext>
            </a:extLst>
          </p:cNvPr>
          <p:cNvSpPr>
            <a:spLocks noGrp="1"/>
          </p:cNvSpPr>
          <p:nvPr>
            <p:ph type="title"/>
          </p:nvPr>
        </p:nvSpPr>
        <p:spPr>
          <a:xfrm>
            <a:off x="838200" y="0"/>
            <a:ext cx="10515600" cy="1325563"/>
          </a:xfrm>
          <a:solidFill>
            <a:schemeClr val="accent2"/>
          </a:solidFill>
        </p:spPr>
        <p:txBody>
          <a:bodyPr>
            <a:normAutofit/>
          </a:bodyPr>
          <a:lstStyle/>
          <a:p>
            <a:r>
              <a:rPr lang="en-US" b="1" dirty="0">
                <a:solidFill>
                  <a:srgbClr val="FFFFFF"/>
                </a:solidFill>
              </a:rPr>
              <a:t>Case Law: Specificity</a:t>
            </a:r>
          </a:p>
        </p:txBody>
      </p:sp>
      <p:graphicFrame>
        <p:nvGraphicFramePr>
          <p:cNvPr id="4" name="Content Placeholder 3">
            <a:extLst>
              <a:ext uri="{FF2B5EF4-FFF2-40B4-BE49-F238E27FC236}">
                <a16:creationId xmlns:a16="http://schemas.microsoft.com/office/drawing/2014/main" id="{B550A2BD-C706-4AC4-8F37-618ECAB068BB}"/>
              </a:ext>
            </a:extLst>
          </p:cNvPr>
          <p:cNvGraphicFramePr>
            <a:graphicFrameLocks noGrp="1"/>
          </p:cNvGraphicFramePr>
          <p:nvPr>
            <p:ph idx="1"/>
            <p:extLst>
              <p:ext uri="{D42A27DB-BD31-4B8C-83A1-F6EECF244321}">
                <p14:modId xmlns:p14="http://schemas.microsoft.com/office/powerpoint/2010/main" val="3346066032"/>
              </p:ext>
            </p:extLst>
          </p:nvPr>
        </p:nvGraphicFramePr>
        <p:xfrm>
          <a:off x="838201" y="1325562"/>
          <a:ext cx="10515599" cy="5532437"/>
        </p:xfrm>
        <a:graphic>
          <a:graphicData uri="http://schemas.openxmlformats.org/drawingml/2006/table">
            <a:tbl>
              <a:tblPr firstRow="1" firstCol="1">
                <a:tableStyleId>{5C22544A-7EE6-4342-B048-85BDC9FD1C3A}</a:tableStyleId>
              </a:tblPr>
              <a:tblGrid>
                <a:gridCol w="2809874">
                  <a:extLst>
                    <a:ext uri="{9D8B030D-6E8A-4147-A177-3AD203B41FA5}">
                      <a16:colId xmlns:a16="http://schemas.microsoft.com/office/drawing/2014/main" val="1762198860"/>
                    </a:ext>
                  </a:extLst>
                </a:gridCol>
                <a:gridCol w="2867825">
                  <a:extLst>
                    <a:ext uri="{9D8B030D-6E8A-4147-A177-3AD203B41FA5}">
                      <a16:colId xmlns:a16="http://schemas.microsoft.com/office/drawing/2014/main" val="2234996963"/>
                    </a:ext>
                  </a:extLst>
                </a:gridCol>
                <a:gridCol w="1035262">
                  <a:extLst>
                    <a:ext uri="{9D8B030D-6E8A-4147-A177-3AD203B41FA5}">
                      <a16:colId xmlns:a16="http://schemas.microsoft.com/office/drawing/2014/main" val="1209871103"/>
                    </a:ext>
                  </a:extLst>
                </a:gridCol>
                <a:gridCol w="3802638">
                  <a:extLst>
                    <a:ext uri="{9D8B030D-6E8A-4147-A177-3AD203B41FA5}">
                      <a16:colId xmlns:a16="http://schemas.microsoft.com/office/drawing/2014/main" val="1043134816"/>
                    </a:ext>
                  </a:extLst>
                </a:gridCol>
              </a:tblGrid>
              <a:tr h="5532437">
                <a:tc>
                  <a:txBody>
                    <a:bodyPr/>
                    <a:lstStyle/>
                    <a:p>
                      <a:pPr marL="0" marR="0" fontAlgn="base">
                        <a:spcBef>
                          <a:spcPts val="0"/>
                        </a:spcBef>
                        <a:spcAft>
                          <a:spcPts val="0"/>
                        </a:spcAft>
                      </a:pPr>
                      <a:r>
                        <a:rPr lang="en-US" sz="1800" b="0" u="sng" dirty="0">
                          <a:effectLst/>
                        </a:rPr>
                        <a:t>Borough of Pottstown v. Suber-Aponte</a:t>
                      </a:r>
                      <a:r>
                        <a:rPr lang="en-US" sz="1800" b="0" dirty="0">
                          <a:effectLst/>
                        </a:rPr>
                        <a:t>, 202 A.3d 173 </a:t>
                      </a:r>
                      <a:r>
                        <a:rPr lang="en-US" sz="1800" b="0" kern="1800" dirty="0">
                          <a:effectLst/>
                        </a:rPr>
                        <a:t>(Pa. Commw. Ct. 2019)</a:t>
                      </a:r>
                      <a:endParaRPr lang="en-US" sz="1800" b="0" dirty="0">
                        <a:effectLst/>
                      </a:endParaRPr>
                    </a:p>
                    <a:p>
                      <a:pPr marL="0" marR="0">
                        <a:lnSpc>
                          <a:spcPct val="115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effectLst/>
                        </a:rPr>
                        <a:t>Request: </a:t>
                      </a:r>
                    </a:p>
                    <a:p>
                      <a:pPr marL="0" marR="0">
                        <a:lnSpc>
                          <a:spcPct val="115000"/>
                        </a:lnSpc>
                        <a:spcBef>
                          <a:spcPts val="0"/>
                        </a:spcBef>
                        <a:spcAft>
                          <a:spcPts val="0"/>
                        </a:spcAft>
                      </a:pPr>
                      <a:r>
                        <a:rPr lang="en-US" sz="1800" b="0" dirty="0">
                          <a:effectLst/>
                        </a:rPr>
                        <a:t>police video footage [(footage)] on October 4, 2015 of herself</a:t>
                      </a:r>
                      <a:r>
                        <a:rPr lang="en-US" sz="1800" b="0" u="sng" dirty="0">
                          <a:effectLst/>
                        </a:rPr>
                        <a:t> </a:t>
                      </a:r>
                      <a:r>
                        <a:rPr lang="en-US" sz="1800" b="0" dirty="0">
                          <a:effectLst/>
                        </a:rPr>
                        <a:t> . . . from the time [she was] brought in [to the police department (Department)] and all activity at [the Department] that day.</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effectLst/>
                        </a:rPr>
                        <a:t>Specific? Yes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effectLst/>
                        </a:rPr>
                        <a:t>Why?</a:t>
                      </a:r>
                    </a:p>
                    <a:p>
                      <a:pPr marL="0" marR="0">
                        <a:lnSpc>
                          <a:spcPct val="115000"/>
                        </a:lnSpc>
                        <a:spcBef>
                          <a:spcPts val="0"/>
                        </a:spcBef>
                        <a:spcAft>
                          <a:spcPts val="0"/>
                        </a:spcAft>
                      </a:pPr>
                      <a:endParaRPr lang="en-US" sz="1800" b="0" dirty="0">
                        <a:effectLst/>
                      </a:endParaRPr>
                    </a:p>
                    <a:p>
                      <a:pPr marL="285750" marR="0" indent="-285750">
                        <a:lnSpc>
                          <a:spcPct val="115000"/>
                        </a:lnSpc>
                        <a:spcBef>
                          <a:spcPts val="0"/>
                        </a:spcBef>
                        <a:spcAft>
                          <a:spcPts val="0"/>
                        </a:spcAft>
                        <a:buFont typeface="Arial" panose="020B0604020202020204" pitchFamily="34" charset="0"/>
                        <a:buChar char="•"/>
                      </a:pPr>
                      <a:r>
                        <a:rPr lang="en-US" sz="1800" b="0" dirty="0">
                          <a:effectLst/>
                        </a:rPr>
                        <a:t>The Request clearly identifies the subject matter of the request (Department activity and Requester), the scope of records sought (video surveillance footage) and a specific timeframe (October 4, 2015 - a single day)</a:t>
                      </a:r>
                    </a:p>
                    <a:p>
                      <a:pPr marL="285750" marR="0" indent="-285750">
                        <a:lnSpc>
                          <a:spcPct val="115000"/>
                        </a:lnSpc>
                        <a:spcBef>
                          <a:spcPts val="0"/>
                        </a:spcBef>
                        <a:spcAft>
                          <a:spcPts val="0"/>
                        </a:spcAft>
                        <a:buFont typeface="Arial" panose="020B0604020202020204" pitchFamily="34" charset="0"/>
                        <a:buChar char="•"/>
                      </a:pPr>
                      <a:endParaRPr lang="en-US" sz="1800" b="0" dirty="0">
                        <a:effectLst/>
                      </a:endParaRPr>
                    </a:p>
                    <a:p>
                      <a:pPr marL="285750" marR="0" indent="-285750">
                        <a:lnSpc>
                          <a:spcPct val="115000"/>
                        </a:lnSpc>
                        <a:spcBef>
                          <a:spcPts val="0"/>
                        </a:spcBef>
                        <a:spcAft>
                          <a:spcPts val="0"/>
                        </a:spcAft>
                        <a:buFont typeface="Arial" panose="020B0604020202020204" pitchFamily="34" charset="0"/>
                        <a:buChar char="•"/>
                      </a:pPr>
                      <a:r>
                        <a:rPr lang="en-US" sz="1800" b="0" dirty="0">
                          <a:effectLst/>
                        </a:rPr>
                        <a:t>Moreover, the Borough's denial clearly reflects the Borough's knowledge of which footage would be responsive to the Request</a:t>
                      </a:r>
                    </a:p>
                    <a:p>
                      <a:pPr marL="228600" marR="0">
                        <a:lnSpc>
                          <a:spcPct val="115000"/>
                        </a:lnSpc>
                        <a:spcBef>
                          <a:spcPts val="0"/>
                        </a:spcBef>
                        <a:spcAft>
                          <a:spcPts val="0"/>
                        </a:spcAft>
                      </a:pPr>
                      <a:r>
                        <a:rPr lang="en-US" sz="1800" b="0" dirty="0">
                          <a:effectLst/>
                        </a:rPr>
                        <a:t>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9285886"/>
                  </a:ext>
                </a:extLst>
              </a:tr>
            </a:tbl>
          </a:graphicData>
        </a:graphic>
      </p:graphicFrame>
    </p:spTree>
    <p:extLst>
      <p:ext uri="{BB962C8B-B14F-4D97-AF65-F5344CB8AC3E}">
        <p14:creationId xmlns:p14="http://schemas.microsoft.com/office/powerpoint/2010/main" val="1037099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8DF4B-0137-413C-BEDD-EF7BB44E29F4}"/>
              </a:ext>
            </a:extLst>
          </p:cNvPr>
          <p:cNvSpPr>
            <a:spLocks noGrp="1"/>
          </p:cNvSpPr>
          <p:nvPr>
            <p:ph type="title"/>
          </p:nvPr>
        </p:nvSpPr>
        <p:spPr>
          <a:xfrm>
            <a:off x="838200" y="0"/>
            <a:ext cx="10515600" cy="1325563"/>
          </a:xfrm>
          <a:solidFill>
            <a:schemeClr val="accent2"/>
          </a:solidFill>
        </p:spPr>
        <p:txBody>
          <a:bodyPr>
            <a:normAutofit/>
          </a:bodyPr>
          <a:lstStyle/>
          <a:p>
            <a:r>
              <a:rPr lang="en-US" b="1" dirty="0">
                <a:solidFill>
                  <a:srgbClr val="FFFFFF"/>
                </a:solidFill>
              </a:rPr>
              <a:t>Case Law: Specificity</a:t>
            </a:r>
          </a:p>
        </p:txBody>
      </p:sp>
      <p:graphicFrame>
        <p:nvGraphicFramePr>
          <p:cNvPr id="4" name="Content Placeholder 3">
            <a:extLst>
              <a:ext uri="{FF2B5EF4-FFF2-40B4-BE49-F238E27FC236}">
                <a16:creationId xmlns:a16="http://schemas.microsoft.com/office/drawing/2014/main" id="{FEFDC2B3-D3CC-417D-A96D-64A73F4956A8}"/>
              </a:ext>
            </a:extLst>
          </p:cNvPr>
          <p:cNvGraphicFramePr>
            <a:graphicFrameLocks noGrp="1"/>
          </p:cNvGraphicFramePr>
          <p:nvPr>
            <p:ph idx="1"/>
            <p:extLst>
              <p:ext uri="{D42A27DB-BD31-4B8C-83A1-F6EECF244321}">
                <p14:modId xmlns:p14="http://schemas.microsoft.com/office/powerpoint/2010/main" val="2858564033"/>
              </p:ext>
            </p:extLst>
          </p:nvPr>
        </p:nvGraphicFramePr>
        <p:xfrm>
          <a:off x="838199" y="1325563"/>
          <a:ext cx="10515599" cy="5532437"/>
        </p:xfrm>
        <a:graphic>
          <a:graphicData uri="http://schemas.openxmlformats.org/drawingml/2006/table">
            <a:tbl>
              <a:tblPr firstRow="1" firstCol="1" bandRow="1">
                <a:tableStyleId>{5C22544A-7EE6-4342-B048-85BDC9FD1C3A}</a:tableStyleId>
              </a:tblPr>
              <a:tblGrid>
                <a:gridCol w="2604742">
                  <a:extLst>
                    <a:ext uri="{9D8B030D-6E8A-4147-A177-3AD203B41FA5}">
                      <a16:colId xmlns:a16="http://schemas.microsoft.com/office/drawing/2014/main" val="1375867693"/>
                    </a:ext>
                  </a:extLst>
                </a:gridCol>
                <a:gridCol w="2604742">
                  <a:extLst>
                    <a:ext uri="{9D8B030D-6E8A-4147-A177-3AD203B41FA5}">
                      <a16:colId xmlns:a16="http://schemas.microsoft.com/office/drawing/2014/main" val="2362381097"/>
                    </a:ext>
                  </a:extLst>
                </a:gridCol>
                <a:gridCol w="1135454">
                  <a:extLst>
                    <a:ext uri="{9D8B030D-6E8A-4147-A177-3AD203B41FA5}">
                      <a16:colId xmlns:a16="http://schemas.microsoft.com/office/drawing/2014/main" val="234126501"/>
                    </a:ext>
                  </a:extLst>
                </a:gridCol>
                <a:gridCol w="4170661">
                  <a:extLst>
                    <a:ext uri="{9D8B030D-6E8A-4147-A177-3AD203B41FA5}">
                      <a16:colId xmlns:a16="http://schemas.microsoft.com/office/drawing/2014/main" val="2348434638"/>
                    </a:ext>
                  </a:extLst>
                </a:gridCol>
              </a:tblGrid>
              <a:tr h="5532437">
                <a:tc>
                  <a:txBody>
                    <a:bodyPr/>
                    <a:lstStyle/>
                    <a:p>
                      <a:pPr marL="0" marR="0">
                        <a:lnSpc>
                          <a:spcPct val="115000"/>
                        </a:lnSpc>
                        <a:spcBef>
                          <a:spcPts val="0"/>
                        </a:spcBef>
                        <a:spcAft>
                          <a:spcPts val="0"/>
                        </a:spcAft>
                      </a:pPr>
                      <a:r>
                        <a:rPr lang="en-US" sz="1800" b="0" u="sng" dirty="0">
                          <a:effectLst/>
                        </a:rPr>
                        <a:t>OIG v. Brown</a:t>
                      </a:r>
                      <a:r>
                        <a:rPr lang="en-US" sz="1800" b="0" u="none" dirty="0">
                          <a:effectLst/>
                        </a:rPr>
                        <a:t>, 152 A.3d 369 </a:t>
                      </a:r>
                      <a:r>
                        <a:rPr lang="en-US" sz="1800" b="0" kern="1800" dirty="0">
                          <a:effectLst/>
                        </a:rPr>
                        <a:t>(Pa. Commw. Ct. 2016)</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011" marR="68011" marT="0" marB="0"/>
                </a:tc>
                <a:tc>
                  <a:txBody>
                    <a:bodyPr/>
                    <a:lstStyle/>
                    <a:p>
                      <a:pPr marL="0" marR="0">
                        <a:lnSpc>
                          <a:spcPct val="115000"/>
                        </a:lnSpc>
                        <a:spcBef>
                          <a:spcPts val="0"/>
                        </a:spcBef>
                        <a:spcAft>
                          <a:spcPts val="0"/>
                        </a:spcAft>
                      </a:pPr>
                      <a:r>
                        <a:rPr lang="en-US" sz="1800" b="0" dirty="0">
                          <a:effectLst/>
                        </a:rPr>
                        <a:t>Request:</a:t>
                      </a:r>
                    </a:p>
                    <a:p>
                      <a:pPr marL="0" marR="0">
                        <a:lnSpc>
                          <a:spcPct val="115000"/>
                        </a:lnSpc>
                        <a:spcBef>
                          <a:spcPts val="0"/>
                        </a:spcBef>
                        <a:spcAft>
                          <a:spcPts val="0"/>
                        </a:spcAft>
                      </a:pPr>
                      <a:r>
                        <a:rPr lang="en-US" sz="1800" b="0" dirty="0">
                          <a:effectLst/>
                        </a:rPr>
                        <a:t>OIG’s rules, regulations, policies or related authority that governs its duties and functions, that were specifically designed by the OIG</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011" marR="68011" marT="0" marB="0"/>
                </a:tc>
                <a:tc>
                  <a:txBody>
                    <a:bodyPr/>
                    <a:lstStyle/>
                    <a:p>
                      <a:pPr marL="0" marR="0">
                        <a:lnSpc>
                          <a:spcPct val="115000"/>
                        </a:lnSpc>
                        <a:spcBef>
                          <a:spcPts val="0"/>
                        </a:spcBef>
                        <a:spcAft>
                          <a:spcPts val="0"/>
                        </a:spcAft>
                      </a:pPr>
                      <a:r>
                        <a:rPr lang="en-US" sz="1800" b="0" dirty="0">
                          <a:effectLst/>
                        </a:rPr>
                        <a:t>Specific?</a:t>
                      </a:r>
                    </a:p>
                    <a:p>
                      <a:pPr marL="0" marR="0">
                        <a:lnSpc>
                          <a:spcPct val="115000"/>
                        </a:lnSpc>
                        <a:spcBef>
                          <a:spcPts val="0"/>
                        </a:spcBef>
                        <a:spcAft>
                          <a:spcPts val="0"/>
                        </a:spcAft>
                      </a:pPr>
                      <a:r>
                        <a:rPr lang="en-US" sz="1800" b="0" dirty="0">
                          <a:effectLst/>
                        </a:rPr>
                        <a:t>No</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011" marR="68011" marT="0" marB="0"/>
                </a:tc>
                <a:tc>
                  <a:txBody>
                    <a:bodyPr/>
                    <a:lstStyle/>
                    <a:p>
                      <a:pPr marL="0" marR="0">
                        <a:lnSpc>
                          <a:spcPct val="115000"/>
                        </a:lnSpc>
                        <a:spcBef>
                          <a:spcPts val="0"/>
                        </a:spcBef>
                        <a:spcAft>
                          <a:spcPts val="0"/>
                        </a:spcAft>
                      </a:pPr>
                      <a:r>
                        <a:rPr lang="en-US" sz="1800" b="0" dirty="0">
                          <a:effectLst/>
                        </a:rPr>
                        <a:t>Why not?</a:t>
                      </a:r>
                      <a:br>
                        <a:rPr lang="en-US" sz="1800" b="0" dirty="0">
                          <a:effectLst/>
                        </a:rPr>
                      </a:br>
                      <a:endParaRPr lang="en-US" sz="1800" b="0" dirty="0">
                        <a:effectLst/>
                      </a:endParaRPr>
                    </a:p>
                    <a:p>
                      <a:pPr marL="285750" marR="0" indent="-285750">
                        <a:lnSpc>
                          <a:spcPct val="115000"/>
                        </a:lnSpc>
                        <a:spcBef>
                          <a:spcPts val="0"/>
                        </a:spcBef>
                        <a:spcAft>
                          <a:spcPts val="0"/>
                        </a:spcAft>
                        <a:buFont typeface="Arial" panose="020B0604020202020204" pitchFamily="34" charset="0"/>
                        <a:buChar char="•"/>
                      </a:pPr>
                      <a:r>
                        <a:rPr lang="en-US" sz="1600" b="0" dirty="0">
                          <a:effectLst/>
                        </a:rPr>
                        <a:t>The Request does not provide any context by which it can be narrowed.  No subject matter identified. No category or type of OIG activity, duty, function, or transaction</a:t>
                      </a:r>
                    </a:p>
                    <a:p>
                      <a:pPr marL="285750" marR="0" indent="-285750">
                        <a:lnSpc>
                          <a:spcPct val="115000"/>
                        </a:lnSpc>
                        <a:spcBef>
                          <a:spcPts val="0"/>
                        </a:spcBef>
                        <a:spcAft>
                          <a:spcPts val="0"/>
                        </a:spcAft>
                        <a:buFont typeface="Arial" panose="020B0604020202020204" pitchFamily="34" charset="0"/>
                        <a:buChar char="•"/>
                      </a:pPr>
                      <a:endParaRPr lang="en-US" sz="1600" b="0" dirty="0">
                        <a:effectLst/>
                      </a:endParaRPr>
                    </a:p>
                    <a:p>
                      <a:pPr marL="285750" marR="0" indent="-285750">
                        <a:lnSpc>
                          <a:spcPct val="115000"/>
                        </a:lnSpc>
                        <a:spcBef>
                          <a:spcPts val="0"/>
                        </a:spcBef>
                        <a:spcAft>
                          <a:spcPts val="0"/>
                        </a:spcAft>
                        <a:buFont typeface="Arial" panose="020B0604020202020204" pitchFamily="34" charset="0"/>
                        <a:buChar char="•"/>
                      </a:pPr>
                      <a:r>
                        <a:rPr lang="en-US" sz="1600" b="0" dirty="0">
                          <a:effectLst/>
                        </a:rPr>
                        <a:t>Is basically for authorities that govern all OIG activity.  This also calls for a legal conclusion or interpretation. </a:t>
                      </a:r>
                    </a:p>
                    <a:p>
                      <a:pPr marL="0" marR="0" indent="0">
                        <a:lnSpc>
                          <a:spcPct val="115000"/>
                        </a:lnSpc>
                        <a:spcBef>
                          <a:spcPts val="0"/>
                        </a:spcBef>
                        <a:spcAft>
                          <a:spcPts val="0"/>
                        </a:spcAft>
                        <a:buFont typeface="Arial" panose="020B0604020202020204" pitchFamily="34" charset="0"/>
                        <a:buNone/>
                      </a:pPr>
                      <a:endParaRPr lang="en-US" sz="1600" b="0" dirty="0">
                        <a:effectLst/>
                      </a:endParaRPr>
                    </a:p>
                    <a:p>
                      <a:pPr marL="285750" marR="0" indent="-285750">
                        <a:lnSpc>
                          <a:spcPct val="115000"/>
                        </a:lnSpc>
                        <a:spcBef>
                          <a:spcPts val="0"/>
                        </a:spcBef>
                        <a:spcAft>
                          <a:spcPts val="0"/>
                        </a:spcAft>
                        <a:buFont typeface="Arial" panose="020B0604020202020204" pitchFamily="34" charset="0"/>
                        <a:buChar char="•"/>
                      </a:pPr>
                      <a:r>
                        <a:rPr lang="en-US" sz="1600" b="0" dirty="0">
                          <a:effectLst/>
                        </a:rPr>
                        <a:t>Unreasonable burden to require OIG to examine all its rules, regulations, and policies and related authority without knowing with sufficient specificity what OIG business or activity the request contemplates</a:t>
                      </a:r>
                    </a:p>
                    <a:p>
                      <a:pPr marL="0" marR="0">
                        <a:lnSpc>
                          <a:spcPct val="115000"/>
                        </a:lnSpc>
                        <a:spcBef>
                          <a:spcPts val="0"/>
                        </a:spcBef>
                        <a:spcAft>
                          <a:spcPts val="0"/>
                        </a:spcAft>
                      </a:pPr>
                      <a:r>
                        <a:rPr lang="en-US" sz="1800" b="0" dirty="0">
                          <a:effectLst/>
                        </a:rPr>
                        <a:t>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011" marR="68011" marT="0" marB="0"/>
                </a:tc>
                <a:extLst>
                  <a:ext uri="{0D108BD9-81ED-4DB2-BD59-A6C34878D82A}">
                    <a16:rowId xmlns:a16="http://schemas.microsoft.com/office/drawing/2014/main" val="410575769"/>
                  </a:ext>
                </a:extLst>
              </a:tr>
            </a:tbl>
          </a:graphicData>
        </a:graphic>
      </p:graphicFrame>
    </p:spTree>
    <p:extLst>
      <p:ext uri="{BB962C8B-B14F-4D97-AF65-F5344CB8AC3E}">
        <p14:creationId xmlns:p14="http://schemas.microsoft.com/office/powerpoint/2010/main" val="3495664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192B9-2AB0-4242-B596-5CAB5C66B5A2}"/>
              </a:ext>
            </a:extLst>
          </p:cNvPr>
          <p:cNvSpPr>
            <a:spLocks noGrp="1"/>
          </p:cNvSpPr>
          <p:nvPr>
            <p:ph type="title"/>
          </p:nvPr>
        </p:nvSpPr>
        <p:spPr>
          <a:xfrm>
            <a:off x="838200" y="0"/>
            <a:ext cx="10515600" cy="1325563"/>
          </a:xfrm>
          <a:solidFill>
            <a:schemeClr val="accent2"/>
          </a:solidFill>
        </p:spPr>
        <p:txBody>
          <a:bodyPr>
            <a:normAutofit/>
          </a:bodyPr>
          <a:lstStyle/>
          <a:p>
            <a:r>
              <a:rPr lang="en-US" b="1" dirty="0">
                <a:solidFill>
                  <a:srgbClr val="FFFFFF"/>
                </a:solidFill>
              </a:rPr>
              <a:t>Case Law: Specificity</a:t>
            </a:r>
          </a:p>
        </p:txBody>
      </p:sp>
      <p:graphicFrame>
        <p:nvGraphicFramePr>
          <p:cNvPr id="4" name="Content Placeholder 3">
            <a:extLst>
              <a:ext uri="{FF2B5EF4-FFF2-40B4-BE49-F238E27FC236}">
                <a16:creationId xmlns:a16="http://schemas.microsoft.com/office/drawing/2014/main" id="{8BEC9B7E-3E5A-494A-9F36-1C111E3866B2}"/>
              </a:ext>
            </a:extLst>
          </p:cNvPr>
          <p:cNvGraphicFramePr>
            <a:graphicFrameLocks noGrp="1"/>
          </p:cNvGraphicFramePr>
          <p:nvPr>
            <p:ph idx="1"/>
            <p:extLst>
              <p:ext uri="{D42A27DB-BD31-4B8C-83A1-F6EECF244321}">
                <p14:modId xmlns:p14="http://schemas.microsoft.com/office/powerpoint/2010/main" val="1793473559"/>
              </p:ext>
            </p:extLst>
          </p:nvPr>
        </p:nvGraphicFramePr>
        <p:xfrm>
          <a:off x="838200" y="1325563"/>
          <a:ext cx="10515600" cy="5532437"/>
        </p:xfrm>
        <a:graphic>
          <a:graphicData uri="http://schemas.openxmlformats.org/drawingml/2006/table">
            <a:tbl>
              <a:tblPr firstRow="1" firstCol="1" bandRow="1">
                <a:tableStyleId>{5C22544A-7EE6-4342-B048-85BDC9FD1C3A}</a:tableStyleId>
              </a:tblPr>
              <a:tblGrid>
                <a:gridCol w="2476500">
                  <a:extLst>
                    <a:ext uri="{9D8B030D-6E8A-4147-A177-3AD203B41FA5}">
                      <a16:colId xmlns:a16="http://schemas.microsoft.com/office/drawing/2014/main" val="4137675013"/>
                    </a:ext>
                  </a:extLst>
                </a:gridCol>
                <a:gridCol w="2866015">
                  <a:extLst>
                    <a:ext uri="{9D8B030D-6E8A-4147-A177-3AD203B41FA5}">
                      <a16:colId xmlns:a16="http://schemas.microsoft.com/office/drawing/2014/main" val="3599715217"/>
                    </a:ext>
                  </a:extLst>
                </a:gridCol>
                <a:gridCol w="1192604">
                  <a:extLst>
                    <a:ext uri="{9D8B030D-6E8A-4147-A177-3AD203B41FA5}">
                      <a16:colId xmlns:a16="http://schemas.microsoft.com/office/drawing/2014/main" val="2192601702"/>
                    </a:ext>
                  </a:extLst>
                </a:gridCol>
                <a:gridCol w="3980481">
                  <a:extLst>
                    <a:ext uri="{9D8B030D-6E8A-4147-A177-3AD203B41FA5}">
                      <a16:colId xmlns:a16="http://schemas.microsoft.com/office/drawing/2014/main" val="2450286891"/>
                    </a:ext>
                  </a:extLst>
                </a:gridCol>
              </a:tblGrid>
              <a:tr h="5532437">
                <a:tc>
                  <a:txBody>
                    <a:bodyPr/>
                    <a:lstStyle/>
                    <a:p>
                      <a:pPr marL="0" marR="0">
                        <a:lnSpc>
                          <a:spcPct val="115000"/>
                        </a:lnSpc>
                        <a:spcBef>
                          <a:spcPts val="0"/>
                        </a:spcBef>
                        <a:spcAft>
                          <a:spcPts val="0"/>
                        </a:spcAft>
                      </a:pPr>
                      <a:r>
                        <a:rPr lang="en-US" sz="1800" b="0" u="sng" dirty="0">
                          <a:effectLst/>
                        </a:rPr>
                        <a:t>DOC v. ABC 27 St. Hilaire</a:t>
                      </a:r>
                      <a:r>
                        <a:rPr lang="en-US" sz="1800" b="0" u="none" dirty="0">
                          <a:effectLst/>
                        </a:rPr>
                        <a:t>, </a:t>
                      </a:r>
                      <a:r>
                        <a:rPr lang="en-US" sz="1800" b="0" dirty="0">
                          <a:effectLst/>
                        </a:rPr>
                        <a:t>128 A.3d 859 (Pa.</a:t>
                      </a:r>
                    </a:p>
                    <a:p>
                      <a:pPr marL="0" marR="0">
                        <a:lnSpc>
                          <a:spcPct val="115000"/>
                        </a:lnSpc>
                        <a:spcBef>
                          <a:spcPts val="0"/>
                        </a:spcBef>
                        <a:spcAft>
                          <a:spcPts val="0"/>
                        </a:spcAft>
                      </a:pPr>
                      <a:r>
                        <a:rPr lang="en-US" sz="1800" b="0" dirty="0">
                          <a:effectLst/>
                        </a:rPr>
                        <a:t>Commw. Ct. 2015)</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effectLst/>
                        </a:rPr>
                        <a:t>Request: </a:t>
                      </a:r>
                    </a:p>
                    <a:p>
                      <a:pPr marL="0" marR="0">
                        <a:lnSpc>
                          <a:spcPct val="115000"/>
                        </a:lnSpc>
                        <a:spcBef>
                          <a:spcPts val="0"/>
                        </a:spcBef>
                        <a:spcAft>
                          <a:spcPts val="0"/>
                        </a:spcAft>
                      </a:pPr>
                      <a:r>
                        <a:rPr lang="en-US" sz="1800" b="0" dirty="0">
                          <a:effectLst/>
                        </a:rPr>
                        <a:t>All records that document inmate injuries/deaths from January 2009 through December 2014.  I would also like all records that document employee injuries/deaths while on the job from January 2009 through December 2014.</a:t>
                      </a:r>
                    </a:p>
                    <a:p>
                      <a:pPr marL="0" marR="0">
                        <a:lnSpc>
                          <a:spcPct val="115000"/>
                        </a:lnSpc>
                        <a:spcBef>
                          <a:spcPts val="0"/>
                        </a:spcBef>
                        <a:spcAft>
                          <a:spcPts val="0"/>
                        </a:spcAft>
                      </a:pPr>
                      <a:r>
                        <a:rPr lang="en-US" sz="1100" b="0" dirty="0">
                          <a:effectLst/>
                        </a:rPr>
                        <a:t> </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effectLst/>
                        </a:rPr>
                        <a:t>Specific?</a:t>
                      </a:r>
                    </a:p>
                    <a:p>
                      <a:pPr marL="0" marR="0">
                        <a:lnSpc>
                          <a:spcPct val="115000"/>
                        </a:lnSpc>
                        <a:spcBef>
                          <a:spcPts val="0"/>
                        </a:spcBef>
                        <a:spcAft>
                          <a:spcPts val="0"/>
                        </a:spcAft>
                      </a:pPr>
                      <a:r>
                        <a:rPr lang="en-US" sz="1800" b="0" dirty="0">
                          <a:effectLst/>
                        </a:rPr>
                        <a:t>Yes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nSpc>
                          <a:spcPct val="115000"/>
                        </a:lnSpc>
                        <a:spcBef>
                          <a:spcPts val="0"/>
                        </a:spcBef>
                        <a:spcAft>
                          <a:spcPts val="0"/>
                        </a:spcAft>
                        <a:buFont typeface="Arial" panose="020B0604020202020204" pitchFamily="34" charset="0"/>
                        <a:buNone/>
                        <a:tabLst/>
                      </a:pPr>
                      <a:r>
                        <a:rPr lang="en-US" sz="1800" b="0" u="sng" dirty="0">
                          <a:effectLst/>
                        </a:rPr>
                        <a:t>Did not use the three part factor test but same basic elements</a:t>
                      </a:r>
                    </a:p>
                    <a:p>
                      <a:pPr marL="0" marR="0" indent="0">
                        <a:lnSpc>
                          <a:spcPct val="115000"/>
                        </a:lnSpc>
                        <a:spcBef>
                          <a:spcPts val="0"/>
                        </a:spcBef>
                        <a:spcAft>
                          <a:spcPts val="0"/>
                        </a:spcAft>
                        <a:buFont typeface="Arial" panose="020B0604020202020204" pitchFamily="34" charset="0"/>
                        <a:buNone/>
                        <a:tabLst/>
                      </a:pPr>
                      <a:endParaRPr lang="en-US" sz="1100" b="0" u="sng" dirty="0">
                        <a:effectLst/>
                      </a:endParaRPr>
                    </a:p>
                    <a:p>
                      <a:pPr marL="285750" marR="0" indent="-285750">
                        <a:lnSpc>
                          <a:spcPct val="115000"/>
                        </a:lnSpc>
                        <a:spcBef>
                          <a:spcPts val="0"/>
                        </a:spcBef>
                        <a:spcAft>
                          <a:spcPts val="0"/>
                        </a:spcAft>
                        <a:buFont typeface="Arial" panose="020B0604020202020204" pitchFamily="34" charset="0"/>
                        <a:buChar char="•"/>
                        <a:tabLst/>
                      </a:pPr>
                      <a:r>
                        <a:rPr lang="en-US" sz="1800" b="0" dirty="0">
                          <a:effectLst/>
                        </a:rPr>
                        <a:t>The request sufficiently informs the agency of the records requested</a:t>
                      </a:r>
                    </a:p>
                    <a:p>
                      <a:pPr marL="0" marR="0" indent="0">
                        <a:lnSpc>
                          <a:spcPct val="115000"/>
                        </a:lnSpc>
                        <a:spcBef>
                          <a:spcPts val="0"/>
                        </a:spcBef>
                        <a:spcAft>
                          <a:spcPts val="0"/>
                        </a:spcAft>
                        <a:buFont typeface="Arial" panose="020B0604020202020204" pitchFamily="34" charset="0"/>
                        <a:buNone/>
                        <a:tabLst/>
                      </a:pPr>
                      <a:endParaRPr lang="en-US" sz="1800" b="0" dirty="0">
                        <a:effectLst/>
                      </a:endParaRPr>
                    </a:p>
                    <a:p>
                      <a:pPr marL="285750" marR="0" indent="-285750">
                        <a:lnSpc>
                          <a:spcPct val="115000"/>
                        </a:lnSpc>
                        <a:spcBef>
                          <a:spcPts val="0"/>
                        </a:spcBef>
                        <a:spcAft>
                          <a:spcPts val="0"/>
                        </a:spcAft>
                        <a:buFont typeface="Arial" panose="020B0604020202020204" pitchFamily="34" charset="0"/>
                        <a:buChar char="•"/>
                        <a:tabLst/>
                      </a:pPr>
                      <a:r>
                        <a:rPr lang="en-US" sz="1800" b="0" dirty="0">
                          <a:effectLst/>
                        </a:rPr>
                        <a:t>This is a clearly defined set of documents – i.e. records that document inmate injuries a specific subject for the period from January 2009 through December 2014 a specific time period</a:t>
                      </a:r>
                    </a:p>
                    <a:p>
                      <a:pPr marL="0" marR="0" indent="0">
                        <a:lnSpc>
                          <a:spcPct val="115000"/>
                        </a:lnSpc>
                        <a:spcBef>
                          <a:spcPts val="0"/>
                        </a:spcBef>
                        <a:spcAft>
                          <a:spcPts val="0"/>
                        </a:spcAft>
                        <a:buFont typeface="Arial" panose="020B0604020202020204" pitchFamily="34" charset="0"/>
                        <a:buNone/>
                        <a:tabLst/>
                      </a:pPr>
                      <a:endParaRPr lang="en-US" sz="1800" b="0" dirty="0">
                        <a:effectLst/>
                      </a:endParaRPr>
                    </a:p>
                    <a:p>
                      <a:pPr marL="285750" marR="0" indent="-285750">
                        <a:lnSpc>
                          <a:spcPct val="115000"/>
                        </a:lnSpc>
                        <a:spcBef>
                          <a:spcPts val="0"/>
                        </a:spcBef>
                        <a:spcAft>
                          <a:spcPts val="0"/>
                        </a:spcAft>
                        <a:buFont typeface="Arial" panose="020B0604020202020204" pitchFamily="34" charset="0"/>
                        <a:buChar char="•"/>
                        <a:tabLst/>
                      </a:pPr>
                      <a:r>
                        <a:rPr lang="en-US" sz="1800" b="0" dirty="0">
                          <a:effectLst/>
                        </a:rPr>
                        <a:t>Burdensome does not deem a request overbroad</a:t>
                      </a:r>
                    </a:p>
                    <a:p>
                      <a:pPr marL="228600" marR="0">
                        <a:lnSpc>
                          <a:spcPct val="115000"/>
                        </a:lnSpc>
                        <a:spcBef>
                          <a:spcPts val="0"/>
                        </a:spcBef>
                        <a:spcAft>
                          <a:spcPts val="0"/>
                        </a:spcAft>
                      </a:pPr>
                      <a:r>
                        <a:rPr lang="en-US" sz="1100" b="0" dirty="0">
                          <a:effectLst/>
                        </a:rPr>
                        <a:t> </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2153072"/>
                  </a:ext>
                </a:extLst>
              </a:tr>
            </a:tbl>
          </a:graphicData>
        </a:graphic>
      </p:graphicFrame>
    </p:spTree>
    <p:extLst>
      <p:ext uri="{BB962C8B-B14F-4D97-AF65-F5344CB8AC3E}">
        <p14:creationId xmlns:p14="http://schemas.microsoft.com/office/powerpoint/2010/main" val="773660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E2D04-FC97-44AB-8B4E-E11F3F088121}"/>
              </a:ext>
            </a:extLst>
          </p:cNvPr>
          <p:cNvSpPr>
            <a:spLocks noGrp="1"/>
          </p:cNvSpPr>
          <p:nvPr>
            <p:ph type="title"/>
          </p:nvPr>
        </p:nvSpPr>
        <p:spPr>
          <a:xfrm>
            <a:off x="838200" y="0"/>
            <a:ext cx="10515600" cy="1325563"/>
          </a:xfrm>
          <a:solidFill>
            <a:schemeClr val="accent2"/>
          </a:solidFill>
        </p:spPr>
        <p:txBody>
          <a:bodyPr>
            <a:normAutofit/>
          </a:bodyPr>
          <a:lstStyle/>
          <a:p>
            <a:r>
              <a:rPr lang="en-US" b="1" dirty="0">
                <a:solidFill>
                  <a:srgbClr val="FFFFFF"/>
                </a:solidFill>
              </a:rPr>
              <a:t>Case Law: Specificity</a:t>
            </a:r>
          </a:p>
        </p:txBody>
      </p:sp>
      <p:graphicFrame>
        <p:nvGraphicFramePr>
          <p:cNvPr id="4" name="Content Placeholder 3">
            <a:extLst>
              <a:ext uri="{FF2B5EF4-FFF2-40B4-BE49-F238E27FC236}">
                <a16:creationId xmlns:a16="http://schemas.microsoft.com/office/drawing/2014/main" id="{B550A2BD-C706-4AC4-8F37-618ECAB068BB}"/>
              </a:ext>
            </a:extLst>
          </p:cNvPr>
          <p:cNvGraphicFramePr>
            <a:graphicFrameLocks noGrp="1"/>
          </p:cNvGraphicFramePr>
          <p:nvPr>
            <p:ph idx="1"/>
            <p:extLst>
              <p:ext uri="{D42A27DB-BD31-4B8C-83A1-F6EECF244321}">
                <p14:modId xmlns:p14="http://schemas.microsoft.com/office/powerpoint/2010/main" val="2738178880"/>
              </p:ext>
            </p:extLst>
          </p:nvPr>
        </p:nvGraphicFramePr>
        <p:xfrm>
          <a:off x="838200" y="1325563"/>
          <a:ext cx="10515599" cy="5532437"/>
        </p:xfrm>
        <a:graphic>
          <a:graphicData uri="http://schemas.openxmlformats.org/drawingml/2006/table">
            <a:tbl>
              <a:tblPr firstRow="1" firstCol="1">
                <a:tableStyleId>{5C22544A-7EE6-4342-B048-85BDC9FD1C3A}</a:tableStyleId>
              </a:tblPr>
              <a:tblGrid>
                <a:gridCol w="3133725">
                  <a:extLst>
                    <a:ext uri="{9D8B030D-6E8A-4147-A177-3AD203B41FA5}">
                      <a16:colId xmlns:a16="http://schemas.microsoft.com/office/drawing/2014/main" val="1762198860"/>
                    </a:ext>
                  </a:extLst>
                </a:gridCol>
                <a:gridCol w="2543974">
                  <a:extLst>
                    <a:ext uri="{9D8B030D-6E8A-4147-A177-3AD203B41FA5}">
                      <a16:colId xmlns:a16="http://schemas.microsoft.com/office/drawing/2014/main" val="2234996963"/>
                    </a:ext>
                  </a:extLst>
                </a:gridCol>
                <a:gridCol w="1035262">
                  <a:extLst>
                    <a:ext uri="{9D8B030D-6E8A-4147-A177-3AD203B41FA5}">
                      <a16:colId xmlns:a16="http://schemas.microsoft.com/office/drawing/2014/main" val="1209871103"/>
                    </a:ext>
                  </a:extLst>
                </a:gridCol>
                <a:gridCol w="3802638">
                  <a:extLst>
                    <a:ext uri="{9D8B030D-6E8A-4147-A177-3AD203B41FA5}">
                      <a16:colId xmlns:a16="http://schemas.microsoft.com/office/drawing/2014/main" val="1043134816"/>
                    </a:ext>
                  </a:extLst>
                </a:gridCol>
              </a:tblGrid>
              <a:tr h="5532437">
                <a:tc>
                  <a:txBody>
                    <a:bodyPr/>
                    <a:lstStyle/>
                    <a:p>
                      <a:r>
                        <a:rPr lang="en-US" b="0" u="sng" dirty="0">
                          <a:solidFill>
                            <a:schemeClr val="bg1"/>
                          </a:solidFill>
                        </a:rPr>
                        <a:t>Office of the Governor v. Brelje</a:t>
                      </a:r>
                      <a:r>
                        <a:rPr lang="en-US" b="0" dirty="0">
                          <a:solidFill>
                            <a:schemeClr val="bg1"/>
                          </a:solidFill>
                        </a:rPr>
                        <a:t>, </a:t>
                      </a:r>
                      <a:r>
                        <a:rPr lang="fr-FR" b="0" i="0" dirty="0">
                          <a:solidFill>
                            <a:schemeClr val="bg1"/>
                          </a:solidFill>
                          <a:effectLst/>
                        </a:rPr>
                        <a:t>2024 Pa. Commw. LEXIS 65 (363 C.D. 2022) February 23, 2024</a:t>
                      </a:r>
                      <a:endParaRPr lang="en-US" u="sng" dirty="0">
                        <a:solidFill>
                          <a:schemeClr val="bg1"/>
                        </a:solidFill>
                      </a:endParaRPr>
                    </a:p>
                    <a:p>
                      <a:pPr marL="0" marR="0">
                        <a:lnSpc>
                          <a:spcPct val="115000"/>
                        </a:lnSpc>
                        <a:spcBef>
                          <a:spcPts val="0"/>
                        </a:spcBef>
                        <a:spcAft>
                          <a:spcPts val="0"/>
                        </a:spcAft>
                      </a:pPr>
                      <a:r>
                        <a:rPr lang="en-US" sz="1800" dirty="0">
                          <a:effectLst/>
                        </a:rPr>
                        <a:t> </a:t>
                      </a:r>
                    </a:p>
                    <a:p>
                      <a:pPr marL="0" marR="0" lvl="0" indent="0" algn="l" defTabSz="914400" rtl="0" eaLnBrk="1" fontAlgn="auto" latinLnBrk="0" hangingPunct="1">
                        <a:lnSpc>
                          <a:spcPct val="115000"/>
                        </a:lnSpc>
                        <a:spcBef>
                          <a:spcPts val="0"/>
                        </a:spcBef>
                        <a:spcAft>
                          <a:spcPts val="0"/>
                        </a:spcAft>
                        <a:buClrTx/>
                        <a:buSzTx/>
                        <a:buFontTx/>
                        <a:buNone/>
                        <a:tabLst/>
                        <a:defRPr/>
                      </a:pPr>
                      <a:r>
                        <a:rPr lang="en-US" sz="1800" b="0" dirty="0">
                          <a:effectLst/>
                        </a:rPr>
                        <a:t>(great history and breakdown of specificity cases)</a:t>
                      </a:r>
                    </a:p>
                    <a:p>
                      <a:pPr marL="0" marR="0">
                        <a:lnSpc>
                          <a:spcPct val="115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800" b="0" kern="1200" dirty="0">
                          <a:solidFill>
                            <a:schemeClr val="lt1"/>
                          </a:solidFill>
                          <a:effectLst/>
                          <a:latin typeface="+mn-lt"/>
                          <a:ea typeface="+mn-ea"/>
                          <a:cs typeface="+mn-cs"/>
                        </a:rPr>
                        <a:t>Request: </a:t>
                      </a:r>
                    </a:p>
                    <a:p>
                      <a:pPr marL="0" marR="0" lvl="0" indent="0" algn="l" defTabSz="914400" rtl="0" eaLnBrk="1" fontAlgn="auto" latinLnBrk="0" hangingPunct="1">
                        <a:lnSpc>
                          <a:spcPct val="115000"/>
                        </a:lnSpc>
                        <a:spcBef>
                          <a:spcPts val="0"/>
                        </a:spcBef>
                        <a:spcAft>
                          <a:spcPts val="0"/>
                        </a:spcAft>
                        <a:buClrTx/>
                        <a:buSzTx/>
                        <a:buFontTx/>
                        <a:buNone/>
                        <a:tabLst/>
                        <a:defRPr/>
                      </a:pPr>
                      <a:r>
                        <a:rPr lang="en-US" sz="1800" b="0" kern="1200" dirty="0">
                          <a:solidFill>
                            <a:schemeClr val="lt1"/>
                          </a:solidFill>
                          <a:effectLst/>
                          <a:latin typeface="+mn-lt"/>
                          <a:ea typeface="+mn-ea"/>
                          <a:cs typeface="+mn-cs"/>
                        </a:rPr>
                        <a:t>all incoming and outgoing email for Deputy Press Secretary, Dec. 1-Dec. 10</a:t>
                      </a:r>
                    </a:p>
                    <a:p>
                      <a:pPr marL="0" marR="0" lvl="0" indent="0" algn="l" defTabSz="914400" rtl="0" eaLnBrk="1" fontAlgn="auto" latinLnBrk="0" hangingPunct="1">
                        <a:lnSpc>
                          <a:spcPct val="115000"/>
                        </a:lnSpc>
                        <a:spcBef>
                          <a:spcPts val="0"/>
                        </a:spcBef>
                        <a:spcAft>
                          <a:spcPts val="0"/>
                        </a:spcAft>
                        <a:buClrTx/>
                        <a:buSzTx/>
                        <a:buFontTx/>
                        <a:buNone/>
                        <a:tabLst/>
                        <a:defRPr/>
                      </a:pPr>
                      <a:endParaRPr lang="en-US" sz="1800" b="0" kern="1200" dirty="0">
                        <a:solidFill>
                          <a:schemeClr val="lt1"/>
                        </a:solidFill>
                        <a:effectLst/>
                        <a:latin typeface="+mn-lt"/>
                        <a:ea typeface="+mn-ea"/>
                        <a:cs typeface="+mn-cs"/>
                      </a:endParaRPr>
                    </a:p>
                    <a:p>
                      <a:pPr marL="0" marR="0" lvl="0" indent="0" algn="l" defTabSz="914400" rtl="0" eaLnBrk="1" fontAlgn="auto" latinLnBrk="0" hangingPunct="1">
                        <a:lnSpc>
                          <a:spcPct val="115000"/>
                        </a:lnSpc>
                        <a:spcBef>
                          <a:spcPts val="0"/>
                        </a:spcBef>
                        <a:spcAft>
                          <a:spcPts val="0"/>
                        </a:spcAft>
                        <a:buClrTx/>
                        <a:buSzTx/>
                        <a:buFontTx/>
                        <a:buNone/>
                        <a:tabLst/>
                        <a:defRPr/>
                      </a:pPr>
                      <a:r>
                        <a:rPr lang="en-US" sz="1800" b="0" kern="1200" dirty="0">
                          <a:solidFill>
                            <a:schemeClr val="lt1"/>
                          </a:solidFill>
                          <a:effectLst/>
                          <a:latin typeface="+mn-lt"/>
                          <a:ea typeface="+mn-ea"/>
                          <a:cs typeface="+mn-cs"/>
                        </a:rPr>
                        <a:t>all incoming and outgoing email for Press Secretary, Dec. 11-Dec. 30</a:t>
                      </a:r>
                    </a:p>
                    <a:p>
                      <a:pPr marL="0" marR="0" lvl="0" indent="0" algn="l" defTabSz="914400" rtl="0" eaLnBrk="1" fontAlgn="auto" latinLnBrk="0" hangingPunct="1">
                        <a:lnSpc>
                          <a:spcPct val="115000"/>
                        </a:lnSpc>
                        <a:spcBef>
                          <a:spcPts val="0"/>
                        </a:spcBef>
                        <a:spcAft>
                          <a:spcPts val="0"/>
                        </a:spcAft>
                        <a:buClrTx/>
                        <a:buSzTx/>
                        <a:buFontTx/>
                        <a:buNone/>
                        <a:tabLst/>
                        <a:defRPr/>
                      </a:pPr>
                      <a:endParaRPr lang="en-US" b="0" i="0" dirty="0">
                        <a:solidFill>
                          <a:srgbClr val="212121"/>
                        </a:solidFill>
                        <a:effectLst/>
                        <a:latin typeface="lato" panose="020F0502020204030203" pitchFamily="34" charset="0"/>
                      </a:endParaRPr>
                    </a:p>
                    <a:p>
                      <a:pPr marL="0" marR="0">
                        <a:lnSpc>
                          <a:spcPct val="115000"/>
                        </a:lnSpc>
                        <a:spcBef>
                          <a:spcPts val="0"/>
                        </a:spcBef>
                        <a:spcAft>
                          <a:spcPts val="0"/>
                        </a:spcAft>
                      </a:pPr>
                      <a:endParaRPr lang="en-US" sz="1800" b="0" dirty="0">
                        <a:effectLst/>
                      </a:endParaRPr>
                    </a:p>
                  </a:txBody>
                  <a:tcPr marL="68580" marR="68580" marT="0" marB="0"/>
                </a:tc>
                <a:tc>
                  <a:txBody>
                    <a:bodyPr/>
                    <a:lstStyle/>
                    <a:p>
                      <a:pPr marL="0" marR="0">
                        <a:lnSpc>
                          <a:spcPct val="115000"/>
                        </a:lnSpc>
                        <a:spcBef>
                          <a:spcPts val="0"/>
                        </a:spcBef>
                        <a:spcAft>
                          <a:spcPts val="0"/>
                        </a:spcAft>
                      </a:pPr>
                      <a:r>
                        <a:rPr lang="en-US" sz="1800" b="0" dirty="0">
                          <a:effectLst/>
                        </a:rPr>
                        <a:t>Specific? Yes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a:effectLst/>
                        </a:rPr>
                        <a:t>Why?</a:t>
                      </a:r>
                    </a:p>
                    <a:p>
                      <a:pPr marL="0" marR="0">
                        <a:lnSpc>
                          <a:spcPct val="115000"/>
                        </a:lnSpc>
                        <a:spcBef>
                          <a:spcPts val="0"/>
                        </a:spcBef>
                        <a:spcAft>
                          <a:spcPts val="0"/>
                        </a:spcAft>
                      </a:pPr>
                      <a:endParaRPr lang="en-US" sz="1800" b="0" dirty="0">
                        <a:effectLst/>
                      </a:endParaRPr>
                    </a:p>
                    <a:p>
                      <a:pPr marL="285750" marR="0" indent="-285750">
                        <a:lnSpc>
                          <a:spcPct val="115000"/>
                        </a:lnSpc>
                        <a:spcBef>
                          <a:spcPts val="0"/>
                        </a:spcBef>
                        <a:spcAft>
                          <a:spcPts val="0"/>
                        </a:spcAft>
                        <a:buFont typeface="Arial" panose="020B0604020202020204" pitchFamily="34" charset="0"/>
                        <a:buChar char="•"/>
                      </a:pPr>
                      <a:r>
                        <a:rPr lang="en-US" sz="1800" b="0" dirty="0">
                          <a:effectLst/>
                        </a:rPr>
                        <a:t>Focuses on two specific people which serves to limit the subject matter.  Communication via email is an activity of the Governor’s office. </a:t>
                      </a:r>
                    </a:p>
                    <a:p>
                      <a:pPr marL="285750" marR="0" indent="-285750">
                        <a:lnSpc>
                          <a:spcPct val="115000"/>
                        </a:lnSpc>
                        <a:spcBef>
                          <a:spcPts val="0"/>
                        </a:spcBef>
                        <a:spcAft>
                          <a:spcPts val="0"/>
                        </a:spcAft>
                        <a:buFont typeface="Arial" panose="020B0604020202020204" pitchFamily="34" charset="0"/>
                        <a:buChar char="•"/>
                      </a:pPr>
                      <a:r>
                        <a:rPr lang="en-US" sz="1800" b="0" dirty="0">
                          <a:effectLst/>
                        </a:rPr>
                        <a:t>Identifies a discrete group of documents = emails</a:t>
                      </a:r>
                    </a:p>
                    <a:p>
                      <a:pPr marL="285750" marR="0" indent="-285750">
                        <a:lnSpc>
                          <a:spcPct val="115000"/>
                        </a:lnSpc>
                        <a:spcBef>
                          <a:spcPts val="0"/>
                        </a:spcBef>
                        <a:spcAft>
                          <a:spcPts val="0"/>
                        </a:spcAft>
                        <a:buFont typeface="Arial" panose="020B0604020202020204" pitchFamily="34" charset="0"/>
                        <a:buChar char="•"/>
                      </a:pPr>
                      <a:r>
                        <a:rPr lang="en-US" sz="1800" b="0" dirty="0">
                          <a:effectLst/>
                        </a:rPr>
                        <a:t>Timeframes 10 days and 20 days</a:t>
                      </a:r>
                    </a:p>
                    <a:p>
                      <a:pPr marL="285750" marR="0" indent="-285750">
                        <a:lnSpc>
                          <a:spcPct val="115000"/>
                        </a:lnSpc>
                        <a:spcBef>
                          <a:spcPts val="0"/>
                        </a:spcBef>
                        <a:spcAft>
                          <a:spcPts val="0"/>
                        </a:spcAft>
                        <a:buFont typeface="Arial" panose="020B0604020202020204" pitchFamily="34" charset="0"/>
                        <a:buChar char="•"/>
                      </a:pPr>
                      <a:r>
                        <a:rPr lang="en-US" sz="1800" b="0" dirty="0">
                          <a:effectLst/>
                        </a:rPr>
                        <a:t>Seeks a clearly defined universe of documents (even if potentially large)</a:t>
                      </a:r>
                    </a:p>
                    <a:p>
                      <a:pPr marL="285750" marR="0" indent="-285750">
                        <a:lnSpc>
                          <a:spcPct val="115000"/>
                        </a:lnSpc>
                        <a:spcBef>
                          <a:spcPts val="0"/>
                        </a:spcBef>
                        <a:spcAft>
                          <a:spcPts val="0"/>
                        </a:spcAft>
                        <a:buFont typeface="Arial" panose="020B0604020202020204" pitchFamily="34" charset="0"/>
                        <a:buChar char="•"/>
                      </a:pPr>
                      <a:r>
                        <a:rPr lang="en-US" sz="1800" b="0" dirty="0">
                          <a:effectLst/>
                        </a:rPr>
                        <a:t>It is hard to conceive a scenario where a request seeking emails from two specific people over the course of less than a month lacks sufficient specificity</a:t>
                      </a:r>
                    </a:p>
                  </a:txBody>
                  <a:tcPr marL="68580" marR="68580" marT="0" marB="0"/>
                </a:tc>
                <a:extLst>
                  <a:ext uri="{0D108BD9-81ED-4DB2-BD59-A6C34878D82A}">
                    <a16:rowId xmlns:a16="http://schemas.microsoft.com/office/drawing/2014/main" val="3259285886"/>
                  </a:ext>
                </a:extLst>
              </a:tr>
            </a:tbl>
          </a:graphicData>
        </a:graphic>
      </p:graphicFrame>
    </p:spTree>
    <p:extLst>
      <p:ext uri="{BB962C8B-B14F-4D97-AF65-F5344CB8AC3E}">
        <p14:creationId xmlns:p14="http://schemas.microsoft.com/office/powerpoint/2010/main" val="3901636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34D3D-5298-418B-B7A8-BA8CD1903718}"/>
              </a:ext>
            </a:extLst>
          </p:cNvPr>
          <p:cNvSpPr>
            <a:spLocks noGrp="1"/>
          </p:cNvSpPr>
          <p:nvPr>
            <p:ph type="title"/>
          </p:nvPr>
        </p:nvSpPr>
        <p:spPr>
          <a:xfrm>
            <a:off x="838199" y="0"/>
            <a:ext cx="10515600" cy="1325563"/>
          </a:xfrm>
          <a:solidFill>
            <a:schemeClr val="accent2"/>
          </a:solidFill>
          <a:ln>
            <a:solidFill>
              <a:schemeClr val="accent2"/>
            </a:solidFill>
          </a:ln>
        </p:spPr>
        <p:txBody>
          <a:bodyPr>
            <a:normAutofit/>
          </a:bodyPr>
          <a:lstStyle/>
          <a:p>
            <a:r>
              <a:rPr lang="en-US" b="1" dirty="0">
                <a:solidFill>
                  <a:srgbClr val="FFFFFF"/>
                </a:solidFill>
              </a:rPr>
              <a:t>Case Law: Specificity</a:t>
            </a:r>
          </a:p>
        </p:txBody>
      </p:sp>
      <p:graphicFrame>
        <p:nvGraphicFramePr>
          <p:cNvPr id="4" name="Content Placeholder 3">
            <a:extLst>
              <a:ext uri="{FF2B5EF4-FFF2-40B4-BE49-F238E27FC236}">
                <a16:creationId xmlns:a16="http://schemas.microsoft.com/office/drawing/2014/main" id="{55426684-D2EC-42A2-B531-1CD7A6E48CEB}"/>
              </a:ext>
            </a:extLst>
          </p:cNvPr>
          <p:cNvGraphicFramePr>
            <a:graphicFrameLocks noGrp="1"/>
          </p:cNvGraphicFramePr>
          <p:nvPr>
            <p:ph idx="1"/>
            <p:extLst>
              <p:ext uri="{D42A27DB-BD31-4B8C-83A1-F6EECF244321}">
                <p14:modId xmlns:p14="http://schemas.microsoft.com/office/powerpoint/2010/main" val="285472729"/>
              </p:ext>
            </p:extLst>
          </p:nvPr>
        </p:nvGraphicFramePr>
        <p:xfrm>
          <a:off x="838199" y="1325563"/>
          <a:ext cx="10515600" cy="5532437"/>
        </p:xfrm>
        <a:graphic>
          <a:graphicData uri="http://schemas.openxmlformats.org/drawingml/2006/table">
            <a:tbl>
              <a:tblPr firstRow="1" firstCol="1">
                <a:tableStyleId>{5C22544A-7EE6-4342-B048-85BDC9FD1C3A}</a:tableStyleId>
              </a:tblPr>
              <a:tblGrid>
                <a:gridCol w="2604742">
                  <a:extLst>
                    <a:ext uri="{9D8B030D-6E8A-4147-A177-3AD203B41FA5}">
                      <a16:colId xmlns:a16="http://schemas.microsoft.com/office/drawing/2014/main" val="2507160442"/>
                    </a:ext>
                  </a:extLst>
                </a:gridCol>
                <a:gridCol w="2604742">
                  <a:extLst>
                    <a:ext uri="{9D8B030D-6E8A-4147-A177-3AD203B41FA5}">
                      <a16:colId xmlns:a16="http://schemas.microsoft.com/office/drawing/2014/main" val="4156248459"/>
                    </a:ext>
                  </a:extLst>
                </a:gridCol>
                <a:gridCol w="1135456">
                  <a:extLst>
                    <a:ext uri="{9D8B030D-6E8A-4147-A177-3AD203B41FA5}">
                      <a16:colId xmlns:a16="http://schemas.microsoft.com/office/drawing/2014/main" val="3226620533"/>
                    </a:ext>
                  </a:extLst>
                </a:gridCol>
                <a:gridCol w="4170660">
                  <a:extLst>
                    <a:ext uri="{9D8B030D-6E8A-4147-A177-3AD203B41FA5}">
                      <a16:colId xmlns:a16="http://schemas.microsoft.com/office/drawing/2014/main" val="1371772593"/>
                    </a:ext>
                  </a:extLst>
                </a:gridCol>
              </a:tblGrid>
              <a:tr h="5532437">
                <a:tc>
                  <a:txBody>
                    <a:bodyPr/>
                    <a:lstStyle/>
                    <a:p>
                      <a:pPr marL="0" marR="0">
                        <a:lnSpc>
                          <a:spcPct val="115000"/>
                        </a:lnSpc>
                        <a:spcBef>
                          <a:spcPts val="0"/>
                        </a:spcBef>
                        <a:spcAft>
                          <a:spcPts val="0"/>
                        </a:spcAft>
                      </a:pPr>
                      <a:r>
                        <a:rPr lang="en-US" sz="1800" b="0" u="sng" dirty="0">
                          <a:effectLst/>
                        </a:rPr>
                        <a:t>Philly DA v. Bagwell</a:t>
                      </a:r>
                      <a:r>
                        <a:rPr lang="en-US" sz="1800" b="0" u="none" dirty="0">
                          <a:effectLst/>
                        </a:rPr>
                        <a:t>,</a:t>
                      </a:r>
                      <a:r>
                        <a:rPr lang="en-US" sz="1800" b="0" u="none" kern="1200" dirty="0">
                          <a:effectLst/>
                        </a:rPr>
                        <a:t> </a:t>
                      </a:r>
                      <a:r>
                        <a:rPr lang="en-US" sz="1800" b="0" kern="1800" dirty="0">
                          <a:effectLst/>
                        </a:rPr>
                        <a:t>155 A.3d 1119  (Pa. Commw. Ct. 2017</a:t>
                      </a:r>
                      <a:r>
                        <a:rPr lang="en-US" sz="1800" kern="1800" dirty="0">
                          <a:effectLst/>
                        </a:rPr>
                        <a:t>)</a:t>
                      </a:r>
                      <a:endParaRPr lang="en-US" sz="1800" dirty="0">
                        <a:effectLst/>
                      </a:endParaRPr>
                    </a:p>
                    <a:p>
                      <a:pPr marL="0" marR="0">
                        <a:lnSpc>
                          <a:spcPct val="115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906" marR="36906" marT="0" marB="0"/>
                </a:tc>
                <a:tc>
                  <a:txBody>
                    <a:bodyPr/>
                    <a:lstStyle/>
                    <a:p>
                      <a:pPr marL="0" marR="0">
                        <a:lnSpc>
                          <a:spcPct val="115000"/>
                        </a:lnSpc>
                        <a:spcBef>
                          <a:spcPts val="0"/>
                        </a:spcBef>
                        <a:spcAft>
                          <a:spcPts val="0"/>
                        </a:spcAft>
                      </a:pPr>
                      <a:r>
                        <a:rPr lang="en-US" sz="1800" b="0" dirty="0">
                          <a:effectLst/>
                        </a:rPr>
                        <a:t>Request: </a:t>
                      </a:r>
                      <a:r>
                        <a:rPr lang="en-US" sz="1800" dirty="0">
                          <a:effectLst/>
                        </a:rPr>
                        <a:t> </a:t>
                      </a:r>
                    </a:p>
                    <a:p>
                      <a:pPr marL="0" marR="0">
                        <a:lnSpc>
                          <a:spcPct val="115000"/>
                        </a:lnSpc>
                        <a:spcBef>
                          <a:spcPts val="0"/>
                        </a:spcBef>
                        <a:spcAft>
                          <a:spcPts val="0"/>
                        </a:spcAft>
                      </a:pPr>
                      <a:r>
                        <a:rPr lang="en-US" sz="1800" b="0" dirty="0">
                          <a:effectLst/>
                        </a:rPr>
                        <a:t>All e-mails, letters and memos pertaining to the [District Attorney’s] transition from Lotus Notes e-mail platform to the Microsoft Exchange e-mail platform between January 1, 2013 and December 31, 2013</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6906" marR="36906" marT="0" marB="0"/>
                </a:tc>
                <a:tc>
                  <a:txBody>
                    <a:bodyPr/>
                    <a:lstStyle/>
                    <a:p>
                      <a:pPr marL="0" marR="0">
                        <a:lnSpc>
                          <a:spcPct val="115000"/>
                        </a:lnSpc>
                        <a:spcBef>
                          <a:spcPts val="0"/>
                        </a:spcBef>
                        <a:spcAft>
                          <a:spcPts val="0"/>
                        </a:spcAft>
                      </a:pPr>
                      <a:r>
                        <a:rPr lang="en-US" sz="1800" b="0" dirty="0">
                          <a:effectLst/>
                        </a:rPr>
                        <a:t>Specific?</a:t>
                      </a:r>
                    </a:p>
                    <a:p>
                      <a:pPr marL="0" marR="0">
                        <a:lnSpc>
                          <a:spcPct val="115000"/>
                        </a:lnSpc>
                        <a:spcBef>
                          <a:spcPts val="0"/>
                        </a:spcBef>
                        <a:spcAft>
                          <a:spcPts val="0"/>
                        </a:spcAft>
                      </a:pPr>
                      <a:r>
                        <a:rPr lang="en-US" sz="1800" b="0" dirty="0">
                          <a:effectLst/>
                        </a:rPr>
                        <a:t>Yes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6906" marR="36906" marT="0" marB="0"/>
                </a:tc>
                <a:tc>
                  <a:txBody>
                    <a:bodyPr/>
                    <a:lstStyle/>
                    <a:p>
                      <a:pPr marL="0" marR="0">
                        <a:lnSpc>
                          <a:spcPct val="115000"/>
                        </a:lnSpc>
                        <a:spcBef>
                          <a:spcPts val="0"/>
                        </a:spcBef>
                        <a:spcAft>
                          <a:spcPts val="0"/>
                        </a:spcAft>
                      </a:pPr>
                      <a:r>
                        <a:rPr lang="en-US" sz="1800" b="0" dirty="0">
                          <a:effectLst/>
                        </a:rPr>
                        <a:t>(great discussion on specificity with relevant cases)</a:t>
                      </a:r>
                    </a:p>
                    <a:p>
                      <a:pPr marL="0" marR="0">
                        <a:lnSpc>
                          <a:spcPct val="115000"/>
                        </a:lnSpc>
                        <a:spcBef>
                          <a:spcPts val="0"/>
                        </a:spcBef>
                        <a:spcAft>
                          <a:spcPts val="0"/>
                        </a:spcAft>
                      </a:pPr>
                      <a:r>
                        <a:rPr lang="en-US" sz="1800" b="0" dirty="0">
                          <a:effectLst/>
                        </a:rPr>
                        <a:t> </a:t>
                      </a:r>
                    </a:p>
                    <a:p>
                      <a:pPr marL="285750" marR="0" indent="-285750">
                        <a:lnSpc>
                          <a:spcPct val="115000"/>
                        </a:lnSpc>
                        <a:spcBef>
                          <a:spcPts val="0"/>
                        </a:spcBef>
                        <a:spcAft>
                          <a:spcPts val="0"/>
                        </a:spcAft>
                        <a:buFont typeface="Arial" panose="020B0604020202020204" pitchFamily="34" charset="0"/>
                        <a:buChar char="•"/>
                      </a:pPr>
                      <a:r>
                        <a:rPr lang="en-US" sz="1800" b="0" dirty="0">
                          <a:effectLst/>
                        </a:rPr>
                        <a:t>Seeks a clearly defined universe of documents</a:t>
                      </a:r>
                    </a:p>
                    <a:p>
                      <a:pPr marL="0" marR="0" indent="0">
                        <a:lnSpc>
                          <a:spcPct val="115000"/>
                        </a:lnSpc>
                        <a:spcBef>
                          <a:spcPts val="0"/>
                        </a:spcBef>
                        <a:spcAft>
                          <a:spcPts val="0"/>
                        </a:spcAft>
                        <a:buFont typeface="Arial" panose="020B0604020202020204" pitchFamily="34" charset="0"/>
                        <a:buNone/>
                      </a:pPr>
                      <a:r>
                        <a:rPr lang="en-US" sz="1800" b="0" dirty="0">
                          <a:effectLst/>
                        </a:rPr>
                        <a:t> </a:t>
                      </a:r>
                    </a:p>
                    <a:p>
                      <a:pPr marL="285750" marR="0" indent="-285750">
                        <a:lnSpc>
                          <a:spcPct val="115000"/>
                        </a:lnSpc>
                        <a:spcBef>
                          <a:spcPts val="0"/>
                        </a:spcBef>
                        <a:spcAft>
                          <a:spcPts val="0"/>
                        </a:spcAft>
                        <a:buFont typeface="Arial" panose="020B0604020202020204" pitchFamily="34" charset="0"/>
                        <a:buChar char="•"/>
                      </a:pPr>
                      <a:r>
                        <a:rPr lang="en-US" sz="1800" b="0" dirty="0">
                          <a:effectLst/>
                        </a:rPr>
                        <a:t>Defined the scope by the type of documents sought</a:t>
                      </a:r>
                    </a:p>
                    <a:p>
                      <a:pPr marL="0" marR="0" indent="0">
                        <a:lnSpc>
                          <a:spcPct val="115000"/>
                        </a:lnSpc>
                        <a:spcBef>
                          <a:spcPts val="0"/>
                        </a:spcBef>
                        <a:spcAft>
                          <a:spcPts val="0"/>
                        </a:spcAft>
                        <a:buFont typeface="Arial" panose="020B0604020202020204" pitchFamily="34" charset="0"/>
                        <a:buNone/>
                      </a:pPr>
                      <a:r>
                        <a:rPr lang="en-US" sz="1800" b="0" dirty="0">
                          <a:effectLst/>
                        </a:rPr>
                        <a:t> </a:t>
                      </a:r>
                    </a:p>
                    <a:p>
                      <a:pPr marL="285750" marR="0" indent="-285750">
                        <a:lnSpc>
                          <a:spcPct val="115000"/>
                        </a:lnSpc>
                        <a:spcBef>
                          <a:spcPts val="0"/>
                        </a:spcBef>
                        <a:spcAft>
                          <a:spcPts val="0"/>
                        </a:spcAft>
                        <a:buFont typeface="Arial" panose="020B0604020202020204" pitchFamily="34" charset="0"/>
                        <a:buChar char="•"/>
                      </a:pPr>
                      <a:r>
                        <a:rPr lang="en-US" sz="1800" b="0" dirty="0">
                          <a:effectLst/>
                        </a:rPr>
                        <a:t>Timeframe is finite.</a:t>
                      </a:r>
                    </a:p>
                    <a:p>
                      <a:pPr marL="0" marR="0">
                        <a:lnSpc>
                          <a:spcPct val="115000"/>
                        </a:lnSpc>
                        <a:spcBef>
                          <a:spcPts val="0"/>
                        </a:spcBef>
                        <a:spcAft>
                          <a:spcPts val="0"/>
                        </a:spcAft>
                      </a:pPr>
                      <a:r>
                        <a:rPr lang="en-US" sz="1800" b="0" dirty="0">
                          <a:effectLst/>
                        </a:rPr>
                        <a:t> </a:t>
                      </a:r>
                    </a:p>
                    <a:p>
                      <a:pPr marL="0" marR="0">
                        <a:lnSpc>
                          <a:spcPct val="115000"/>
                        </a:lnSpc>
                        <a:spcBef>
                          <a:spcPts val="0"/>
                        </a:spcBef>
                        <a:spcAft>
                          <a:spcPts val="0"/>
                        </a:spcAft>
                      </a:pPr>
                      <a:r>
                        <a:rPr lang="en-US" sz="1800" b="0" dirty="0">
                          <a:effectLst/>
                        </a:rPr>
                        <a:t>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6906" marR="36906" marT="0" marB="0"/>
                </a:tc>
                <a:extLst>
                  <a:ext uri="{0D108BD9-81ED-4DB2-BD59-A6C34878D82A}">
                    <a16:rowId xmlns:a16="http://schemas.microsoft.com/office/drawing/2014/main" val="1782612815"/>
                  </a:ext>
                </a:extLst>
              </a:tr>
            </a:tbl>
          </a:graphicData>
        </a:graphic>
      </p:graphicFrame>
    </p:spTree>
    <p:extLst>
      <p:ext uri="{BB962C8B-B14F-4D97-AF65-F5344CB8AC3E}">
        <p14:creationId xmlns:p14="http://schemas.microsoft.com/office/powerpoint/2010/main" val="3524712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0705E-4DDC-4BD7-B249-5E44322015BE}"/>
              </a:ext>
            </a:extLst>
          </p:cNvPr>
          <p:cNvSpPr>
            <a:spLocks noGrp="1"/>
          </p:cNvSpPr>
          <p:nvPr>
            <p:ph type="title"/>
          </p:nvPr>
        </p:nvSpPr>
        <p:spPr>
          <a:xfrm>
            <a:off x="838200" y="0"/>
            <a:ext cx="10515600" cy="1325563"/>
          </a:xfrm>
          <a:solidFill>
            <a:schemeClr val="accent2"/>
          </a:solidFill>
        </p:spPr>
        <p:txBody>
          <a:bodyPr>
            <a:normAutofit/>
          </a:bodyPr>
          <a:lstStyle/>
          <a:p>
            <a:r>
              <a:rPr lang="en-US" b="1" dirty="0">
                <a:solidFill>
                  <a:srgbClr val="FFFFFF"/>
                </a:solidFill>
              </a:rPr>
              <a:t>Case Law: Specificity and Context </a:t>
            </a:r>
          </a:p>
        </p:txBody>
      </p:sp>
      <p:graphicFrame>
        <p:nvGraphicFramePr>
          <p:cNvPr id="4" name="Content Placeholder 3">
            <a:extLst>
              <a:ext uri="{FF2B5EF4-FFF2-40B4-BE49-F238E27FC236}">
                <a16:creationId xmlns:a16="http://schemas.microsoft.com/office/drawing/2014/main" id="{5041BA76-D6A1-4892-A3CC-9DD87F4DEF6F}"/>
              </a:ext>
            </a:extLst>
          </p:cNvPr>
          <p:cNvGraphicFramePr>
            <a:graphicFrameLocks noGrp="1"/>
          </p:cNvGraphicFramePr>
          <p:nvPr>
            <p:ph idx="1"/>
            <p:extLst>
              <p:ext uri="{D42A27DB-BD31-4B8C-83A1-F6EECF244321}">
                <p14:modId xmlns:p14="http://schemas.microsoft.com/office/powerpoint/2010/main" val="1644456685"/>
              </p:ext>
            </p:extLst>
          </p:nvPr>
        </p:nvGraphicFramePr>
        <p:xfrm>
          <a:off x="828675" y="1325563"/>
          <a:ext cx="10509885" cy="5532437"/>
        </p:xfrm>
        <a:graphic>
          <a:graphicData uri="http://schemas.openxmlformats.org/drawingml/2006/table">
            <a:tbl>
              <a:tblPr firstRow="1" firstCol="1">
                <a:tableStyleId>{5C22544A-7EE6-4342-B048-85BDC9FD1C3A}</a:tableStyleId>
              </a:tblPr>
              <a:tblGrid>
                <a:gridCol w="2239150">
                  <a:extLst>
                    <a:ext uri="{9D8B030D-6E8A-4147-A177-3AD203B41FA5}">
                      <a16:colId xmlns:a16="http://schemas.microsoft.com/office/drawing/2014/main" val="685912884"/>
                    </a:ext>
                  </a:extLst>
                </a:gridCol>
                <a:gridCol w="1970545">
                  <a:extLst>
                    <a:ext uri="{9D8B030D-6E8A-4147-A177-3AD203B41FA5}">
                      <a16:colId xmlns:a16="http://schemas.microsoft.com/office/drawing/2014/main" val="1865264077"/>
                    </a:ext>
                  </a:extLst>
                </a:gridCol>
                <a:gridCol w="1371955">
                  <a:extLst>
                    <a:ext uri="{9D8B030D-6E8A-4147-A177-3AD203B41FA5}">
                      <a16:colId xmlns:a16="http://schemas.microsoft.com/office/drawing/2014/main" val="3407963136"/>
                    </a:ext>
                  </a:extLst>
                </a:gridCol>
                <a:gridCol w="4928235">
                  <a:extLst>
                    <a:ext uri="{9D8B030D-6E8A-4147-A177-3AD203B41FA5}">
                      <a16:colId xmlns:a16="http://schemas.microsoft.com/office/drawing/2014/main" val="2015124032"/>
                    </a:ext>
                  </a:extLst>
                </a:gridCol>
              </a:tblGrid>
              <a:tr h="5532437">
                <a:tc>
                  <a:txBody>
                    <a:bodyPr/>
                    <a:lstStyle/>
                    <a:p>
                      <a:pPr marL="0" marR="0">
                        <a:lnSpc>
                          <a:spcPct val="115000"/>
                        </a:lnSpc>
                        <a:spcBef>
                          <a:spcPts val="0"/>
                        </a:spcBef>
                        <a:spcAft>
                          <a:spcPts val="0"/>
                        </a:spcAft>
                      </a:pPr>
                      <a:r>
                        <a:rPr lang="en-US" sz="1800" b="0" u="sng" dirty="0">
                          <a:effectLst/>
                        </a:rPr>
                        <a:t>Carey v. DOC</a:t>
                      </a:r>
                      <a:r>
                        <a:rPr lang="en-US" sz="1800" b="0" u="none" dirty="0">
                          <a:effectLst/>
                        </a:rPr>
                        <a:t>,</a:t>
                      </a:r>
                    </a:p>
                    <a:p>
                      <a:pPr marL="0" marR="0">
                        <a:lnSpc>
                          <a:spcPct val="115000"/>
                        </a:lnSpc>
                        <a:spcBef>
                          <a:spcPts val="0"/>
                        </a:spcBef>
                        <a:spcAft>
                          <a:spcPts val="0"/>
                        </a:spcAft>
                      </a:pPr>
                      <a:r>
                        <a:rPr lang="en-US" sz="1800" b="0" dirty="0">
                          <a:effectLst/>
                        </a:rPr>
                        <a:t>61 A.3d 367 </a:t>
                      </a:r>
                      <a:r>
                        <a:rPr lang="en-US" sz="1800" b="0" kern="1800" dirty="0">
                          <a:effectLst/>
                        </a:rPr>
                        <a:t>(Pa. Commw. Ct. 2013)</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19124" marR="19124" marT="0" marB="0"/>
                </a:tc>
                <a:tc>
                  <a:txBody>
                    <a:bodyPr/>
                    <a:lstStyle/>
                    <a:p>
                      <a:pPr marL="0" marR="0">
                        <a:lnSpc>
                          <a:spcPct val="115000"/>
                        </a:lnSpc>
                        <a:spcBef>
                          <a:spcPts val="0"/>
                        </a:spcBef>
                        <a:spcAft>
                          <a:spcPts val="0"/>
                        </a:spcAft>
                      </a:pPr>
                      <a:r>
                        <a:rPr lang="en-US" sz="1800" b="0" dirty="0">
                          <a:effectLst/>
                        </a:rPr>
                        <a:t>Request:</a:t>
                      </a:r>
                    </a:p>
                    <a:p>
                      <a:pPr marL="0" marR="0">
                        <a:lnSpc>
                          <a:spcPct val="115000"/>
                        </a:lnSpc>
                        <a:spcBef>
                          <a:spcPts val="0"/>
                        </a:spcBef>
                        <a:spcAft>
                          <a:spcPts val="0"/>
                        </a:spcAft>
                      </a:pPr>
                      <a:r>
                        <a:rPr lang="en-US" sz="1800" b="0" dirty="0">
                          <a:effectLst/>
                        </a:rPr>
                        <a:t>1. Transfers were from 2008 - 2012</a:t>
                      </a:r>
                    </a:p>
                    <a:p>
                      <a:pPr marL="0" marR="0">
                        <a:lnSpc>
                          <a:spcPct val="115000"/>
                        </a:lnSpc>
                        <a:spcBef>
                          <a:spcPts val="0"/>
                        </a:spcBef>
                        <a:spcAft>
                          <a:spcPts val="0"/>
                        </a:spcAft>
                      </a:pPr>
                      <a:r>
                        <a:rPr lang="en-US" sz="1800" b="0" dirty="0">
                          <a:effectLst/>
                        </a:rPr>
                        <a:t> </a:t>
                      </a:r>
                    </a:p>
                    <a:p>
                      <a:pPr marL="0" marR="0">
                        <a:lnSpc>
                          <a:spcPct val="115000"/>
                        </a:lnSpc>
                        <a:spcBef>
                          <a:spcPts val="0"/>
                        </a:spcBef>
                        <a:spcAft>
                          <a:spcPts val="0"/>
                        </a:spcAft>
                      </a:pPr>
                      <a:r>
                        <a:rPr lang="en-US" sz="1800" b="0" dirty="0">
                          <a:effectLst/>
                        </a:rPr>
                        <a:t>2. All documents/ communications which may indicate the individual[s] or agencies who authorized said transfers.</a:t>
                      </a:r>
                    </a:p>
                    <a:p>
                      <a:pPr marL="0" marR="0">
                        <a:lnSpc>
                          <a:spcPct val="115000"/>
                        </a:lnSpc>
                        <a:spcBef>
                          <a:spcPts val="0"/>
                        </a:spcBef>
                        <a:spcAft>
                          <a:spcPts val="0"/>
                        </a:spcAft>
                      </a:pPr>
                      <a:r>
                        <a:rPr lang="en-US" sz="1800" b="0" dirty="0">
                          <a:effectLst/>
                        </a:rPr>
                        <a:t> </a:t>
                      </a:r>
                    </a:p>
                    <a:p>
                      <a:pPr marL="0" marR="0">
                        <a:lnSpc>
                          <a:spcPct val="115000"/>
                        </a:lnSpc>
                        <a:spcBef>
                          <a:spcPts val="0"/>
                        </a:spcBef>
                        <a:spcAft>
                          <a:spcPts val="0"/>
                        </a:spcAft>
                      </a:pPr>
                      <a:r>
                        <a:rPr lang="en-US" sz="1800" b="0" dirty="0">
                          <a:effectLst/>
                        </a:rPr>
                        <a:t> </a:t>
                      </a:r>
                    </a:p>
                  </a:txBody>
                  <a:tcPr marL="19124" marR="19124" marT="0" marB="0"/>
                </a:tc>
                <a:tc>
                  <a:txBody>
                    <a:bodyPr/>
                    <a:lstStyle/>
                    <a:p>
                      <a:pPr marL="0" marR="0">
                        <a:lnSpc>
                          <a:spcPct val="115000"/>
                        </a:lnSpc>
                        <a:spcBef>
                          <a:spcPts val="0"/>
                        </a:spcBef>
                        <a:spcAft>
                          <a:spcPts val="0"/>
                        </a:spcAft>
                      </a:pPr>
                      <a:r>
                        <a:rPr lang="en-US" sz="1800" b="0" dirty="0">
                          <a:effectLst/>
                        </a:rPr>
                        <a:t>Specific?</a:t>
                      </a:r>
                    </a:p>
                    <a:p>
                      <a:pPr marL="0" marR="0">
                        <a:lnSpc>
                          <a:spcPct val="115000"/>
                        </a:lnSpc>
                        <a:spcBef>
                          <a:spcPts val="0"/>
                        </a:spcBef>
                        <a:spcAft>
                          <a:spcPts val="0"/>
                        </a:spcAft>
                      </a:pPr>
                      <a:r>
                        <a:rPr lang="en-US" sz="1800" b="0" dirty="0">
                          <a:effectLst/>
                        </a:rPr>
                        <a:t>Yes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19124" marR="19124" marT="0" marB="0"/>
                </a:tc>
                <a:tc>
                  <a:txBody>
                    <a:bodyPr/>
                    <a:lstStyle/>
                    <a:p>
                      <a:pPr marL="342900" marR="0" lvl="0" indent="-342900">
                        <a:lnSpc>
                          <a:spcPct val="115000"/>
                        </a:lnSpc>
                        <a:spcBef>
                          <a:spcPts val="0"/>
                        </a:spcBef>
                        <a:spcAft>
                          <a:spcPts val="0"/>
                        </a:spcAft>
                        <a:buFont typeface="Arial" panose="020B0604020202020204" pitchFamily="34" charset="0"/>
                        <a:buChar char="•"/>
                      </a:pPr>
                      <a:r>
                        <a:rPr lang="en-US" sz="1800" b="0" dirty="0">
                          <a:effectLst/>
                        </a:rPr>
                        <a:t>All of the records are specified by subject matter and a finite timeframe (date-2008-2012)</a:t>
                      </a:r>
                    </a:p>
                    <a:p>
                      <a:pPr marL="342900" marR="0" lvl="0" indent="-342900">
                        <a:lnSpc>
                          <a:spcPct val="115000"/>
                        </a:lnSpc>
                        <a:spcBef>
                          <a:spcPts val="0"/>
                        </a:spcBef>
                        <a:spcAft>
                          <a:spcPts val="0"/>
                        </a:spcAft>
                        <a:buFont typeface="Arial" panose="020B0604020202020204" pitchFamily="34" charset="0"/>
                        <a:buChar char="•"/>
                      </a:pPr>
                      <a:endParaRPr lang="en-US" sz="1800" b="0" dirty="0">
                        <a:effectLst/>
                      </a:endParaRPr>
                    </a:p>
                    <a:p>
                      <a:pPr marL="342900" marR="0" lvl="0" indent="-342900">
                        <a:lnSpc>
                          <a:spcPct val="115000"/>
                        </a:lnSpc>
                        <a:spcBef>
                          <a:spcPts val="0"/>
                        </a:spcBef>
                        <a:spcAft>
                          <a:spcPts val="0"/>
                        </a:spcAft>
                        <a:buFont typeface="Arial" panose="020B0604020202020204" pitchFamily="34" charset="0"/>
                        <a:buChar char="•"/>
                      </a:pPr>
                      <a:r>
                        <a:rPr lang="en-US" sz="1800" b="0" dirty="0">
                          <a:effectLst/>
                        </a:rPr>
                        <a:t>Part 2 – “All documents/ communications which may” is vague but coupled with the fact that the transfer is well known to DOC, it is sufficiently specific</a:t>
                      </a:r>
                    </a:p>
                    <a:p>
                      <a:pPr marL="0" marR="0" indent="0">
                        <a:lnSpc>
                          <a:spcPct val="115000"/>
                        </a:lnSpc>
                        <a:spcBef>
                          <a:spcPts val="0"/>
                        </a:spcBef>
                        <a:spcAft>
                          <a:spcPts val="0"/>
                        </a:spcAft>
                        <a:buFont typeface="Arial" panose="020B0604020202020204" pitchFamily="34" charset="0"/>
                        <a:buNone/>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19124" marR="19124" marT="0" marB="0"/>
                </a:tc>
                <a:extLst>
                  <a:ext uri="{0D108BD9-81ED-4DB2-BD59-A6C34878D82A}">
                    <a16:rowId xmlns:a16="http://schemas.microsoft.com/office/drawing/2014/main" val="403647723"/>
                  </a:ext>
                </a:extLst>
              </a:tr>
            </a:tbl>
          </a:graphicData>
        </a:graphic>
      </p:graphicFrame>
    </p:spTree>
    <p:extLst>
      <p:ext uri="{BB962C8B-B14F-4D97-AF65-F5344CB8AC3E}">
        <p14:creationId xmlns:p14="http://schemas.microsoft.com/office/powerpoint/2010/main" val="3202377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7B158F-0F79-4A8B-B8E0-EBE0F84828A8}"/>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Specificity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6BC508F-19F8-460B-BB1F-D90E7FE13708}"/>
              </a:ext>
            </a:extLst>
          </p:cNvPr>
          <p:cNvSpPr>
            <a:spLocks noGrp="1"/>
          </p:cNvSpPr>
          <p:nvPr>
            <p:ph idx="1"/>
          </p:nvPr>
        </p:nvSpPr>
        <p:spPr>
          <a:xfrm>
            <a:off x="4447308" y="636190"/>
            <a:ext cx="6906491" cy="5585619"/>
          </a:xfrm>
        </p:spPr>
        <p:txBody>
          <a:bodyPr anchor="ctr">
            <a:normAutofit lnSpcReduction="10000"/>
          </a:bodyPr>
          <a:lstStyle/>
          <a:p>
            <a:r>
              <a:rPr lang="en-US" sz="2400" b="1" u="sng" dirty="0"/>
              <a:t>Disclaimers</a:t>
            </a:r>
          </a:p>
          <a:p>
            <a:pPr lvl="1"/>
            <a:r>
              <a:rPr lang="en-US" sz="2000" dirty="0"/>
              <a:t>This presentation is not legal advice and not binding authority</a:t>
            </a:r>
          </a:p>
          <a:p>
            <a:pPr lvl="1"/>
            <a:r>
              <a:rPr lang="en-US" sz="2000" dirty="0"/>
              <a:t>Definitive answers may not always exist – </a:t>
            </a:r>
            <a:r>
              <a:rPr lang="en-US" sz="2000" b="1" dirty="0"/>
              <a:t>reasonable</a:t>
            </a:r>
            <a:r>
              <a:rPr lang="en-US" sz="2000" dirty="0"/>
              <a:t> minds may differ </a:t>
            </a:r>
          </a:p>
          <a:p>
            <a:pPr lvl="1"/>
            <a:r>
              <a:rPr lang="en-US" sz="2000" dirty="0"/>
              <a:t>Facts of each individual case are very important – context sensitive case by case basis</a:t>
            </a:r>
          </a:p>
          <a:p>
            <a:pPr lvl="1"/>
            <a:r>
              <a:rPr lang="en-US" sz="2000" dirty="0"/>
              <a:t>Parts of presentation will overlap and repeat</a:t>
            </a:r>
          </a:p>
          <a:p>
            <a:pPr lvl="1"/>
            <a:endParaRPr lang="en-US" sz="2000" dirty="0"/>
          </a:p>
          <a:p>
            <a:r>
              <a:rPr lang="en-US" sz="2400" b="1" u="sng" dirty="0"/>
              <a:t>Goal</a:t>
            </a:r>
          </a:p>
          <a:p>
            <a:pPr lvl="1"/>
            <a:r>
              <a:rPr lang="en-US" sz="2000" dirty="0"/>
              <a:t>To give you some tips and discuss the legal factors and three-part test used by OOR and the courts in determining whether a request is sufficiently specific </a:t>
            </a:r>
          </a:p>
          <a:p>
            <a:pPr lvl="1"/>
            <a:r>
              <a:rPr lang="en-US" sz="2000" dirty="0"/>
              <a:t>To give you the tools to apply the relevant test factors and reach a </a:t>
            </a:r>
            <a:r>
              <a:rPr lang="en-US" sz="2000" b="1" dirty="0"/>
              <a:t>reasonable</a:t>
            </a:r>
            <a:r>
              <a:rPr lang="en-US" sz="2000" dirty="0"/>
              <a:t> conclusion or draft a </a:t>
            </a:r>
            <a:r>
              <a:rPr lang="en-US" sz="2000" b="1" dirty="0"/>
              <a:t>reasonable</a:t>
            </a:r>
            <a:r>
              <a:rPr lang="en-US" sz="2000" dirty="0"/>
              <a:t> request that is specific</a:t>
            </a:r>
          </a:p>
          <a:p>
            <a:pPr lvl="1"/>
            <a:r>
              <a:rPr lang="en-US" sz="2000" dirty="0"/>
              <a:t>To give you additional resources</a:t>
            </a:r>
          </a:p>
          <a:p>
            <a:pPr lvl="1"/>
            <a:r>
              <a:rPr lang="en-US" sz="2000" dirty="0"/>
              <a:t>To highlight the importance of records management </a:t>
            </a:r>
          </a:p>
        </p:txBody>
      </p:sp>
    </p:spTree>
    <p:extLst>
      <p:ext uri="{BB962C8B-B14F-4D97-AF65-F5344CB8AC3E}">
        <p14:creationId xmlns:p14="http://schemas.microsoft.com/office/powerpoint/2010/main" val="356024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914A9-62C9-453C-BB11-1CBCCECC0A0C}"/>
              </a:ext>
            </a:extLst>
          </p:cNvPr>
          <p:cNvSpPr>
            <a:spLocks noGrp="1"/>
          </p:cNvSpPr>
          <p:nvPr>
            <p:ph type="title"/>
          </p:nvPr>
        </p:nvSpPr>
        <p:spPr>
          <a:xfrm>
            <a:off x="838200" y="16891"/>
            <a:ext cx="10515600" cy="1325563"/>
          </a:xfrm>
          <a:solidFill>
            <a:schemeClr val="accent2"/>
          </a:solidFill>
        </p:spPr>
        <p:txBody>
          <a:bodyPr>
            <a:normAutofit/>
          </a:bodyPr>
          <a:lstStyle/>
          <a:p>
            <a:r>
              <a:rPr lang="en-US" b="1" dirty="0">
                <a:solidFill>
                  <a:srgbClr val="FFFFFF"/>
                </a:solidFill>
              </a:rPr>
              <a:t>Case Law: Specificity</a:t>
            </a:r>
          </a:p>
        </p:txBody>
      </p:sp>
      <p:graphicFrame>
        <p:nvGraphicFramePr>
          <p:cNvPr id="4" name="Content Placeholder 3">
            <a:extLst>
              <a:ext uri="{FF2B5EF4-FFF2-40B4-BE49-F238E27FC236}">
                <a16:creationId xmlns:a16="http://schemas.microsoft.com/office/drawing/2014/main" id="{A2A6935F-A3E3-4447-8323-E19558FDE439}"/>
              </a:ext>
            </a:extLst>
          </p:cNvPr>
          <p:cNvGraphicFramePr>
            <a:graphicFrameLocks noGrp="1"/>
          </p:cNvGraphicFramePr>
          <p:nvPr>
            <p:ph idx="1"/>
            <p:extLst>
              <p:ext uri="{D42A27DB-BD31-4B8C-83A1-F6EECF244321}">
                <p14:modId xmlns:p14="http://schemas.microsoft.com/office/powerpoint/2010/main" val="1703529052"/>
              </p:ext>
            </p:extLst>
          </p:nvPr>
        </p:nvGraphicFramePr>
        <p:xfrm>
          <a:off x="838200" y="1342454"/>
          <a:ext cx="10515600" cy="5498655"/>
        </p:xfrm>
        <a:graphic>
          <a:graphicData uri="http://schemas.openxmlformats.org/drawingml/2006/table">
            <a:tbl>
              <a:tblPr firstRow="1" firstCol="1">
                <a:tableStyleId>{5C22544A-7EE6-4342-B048-85BDC9FD1C3A}</a:tableStyleId>
              </a:tblPr>
              <a:tblGrid>
                <a:gridCol w="2604743">
                  <a:extLst>
                    <a:ext uri="{9D8B030D-6E8A-4147-A177-3AD203B41FA5}">
                      <a16:colId xmlns:a16="http://schemas.microsoft.com/office/drawing/2014/main" val="420338614"/>
                    </a:ext>
                  </a:extLst>
                </a:gridCol>
                <a:gridCol w="2604743">
                  <a:extLst>
                    <a:ext uri="{9D8B030D-6E8A-4147-A177-3AD203B41FA5}">
                      <a16:colId xmlns:a16="http://schemas.microsoft.com/office/drawing/2014/main" val="4113633198"/>
                    </a:ext>
                  </a:extLst>
                </a:gridCol>
                <a:gridCol w="1135453">
                  <a:extLst>
                    <a:ext uri="{9D8B030D-6E8A-4147-A177-3AD203B41FA5}">
                      <a16:colId xmlns:a16="http://schemas.microsoft.com/office/drawing/2014/main" val="3796822254"/>
                    </a:ext>
                  </a:extLst>
                </a:gridCol>
                <a:gridCol w="4170661">
                  <a:extLst>
                    <a:ext uri="{9D8B030D-6E8A-4147-A177-3AD203B41FA5}">
                      <a16:colId xmlns:a16="http://schemas.microsoft.com/office/drawing/2014/main" val="3715331698"/>
                    </a:ext>
                  </a:extLst>
                </a:gridCol>
              </a:tblGrid>
              <a:tr h="5498655">
                <a:tc>
                  <a:txBody>
                    <a:bodyPr/>
                    <a:lstStyle/>
                    <a:p>
                      <a:pPr marL="0" marR="0">
                        <a:lnSpc>
                          <a:spcPct val="115000"/>
                        </a:lnSpc>
                        <a:spcBef>
                          <a:spcPts val="0"/>
                        </a:spcBef>
                        <a:spcAft>
                          <a:spcPts val="0"/>
                        </a:spcAft>
                      </a:pPr>
                      <a:r>
                        <a:rPr lang="en-US" sz="1800" b="0" u="sng" dirty="0">
                          <a:effectLst/>
                        </a:rPr>
                        <a:t>Dept. of Education v. Pitt. Post Gazette (Legere)</a:t>
                      </a:r>
                      <a:r>
                        <a:rPr lang="en-US" sz="1800" b="0" u="none" dirty="0">
                          <a:effectLst/>
                        </a:rPr>
                        <a:t>, 50 A.3d 265 </a:t>
                      </a:r>
                      <a:r>
                        <a:rPr lang="en-US" sz="1800" b="0" kern="1800" dirty="0">
                          <a:effectLst/>
                        </a:rPr>
                        <a:t>(Pa. Commw. Ct. 2012)</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245" marR="47245" marT="0" marB="0"/>
                </a:tc>
                <a:tc>
                  <a:txBody>
                    <a:bodyPr/>
                    <a:lstStyle/>
                    <a:p>
                      <a:pPr marL="0" marR="0">
                        <a:lnSpc>
                          <a:spcPct val="115000"/>
                        </a:lnSpc>
                        <a:spcBef>
                          <a:spcPts val="0"/>
                        </a:spcBef>
                        <a:spcAft>
                          <a:spcPts val="0"/>
                        </a:spcAft>
                      </a:pPr>
                      <a:r>
                        <a:rPr lang="en-US" sz="1800" b="0" dirty="0">
                          <a:effectLst/>
                        </a:rPr>
                        <a:t>Request:</a:t>
                      </a:r>
                    </a:p>
                    <a:p>
                      <a:pPr marL="0" marR="0">
                        <a:lnSpc>
                          <a:spcPct val="115000"/>
                        </a:lnSpc>
                        <a:spcBef>
                          <a:spcPts val="0"/>
                        </a:spcBef>
                        <a:spcAft>
                          <a:spcPts val="0"/>
                        </a:spcAft>
                      </a:pPr>
                      <a:r>
                        <a:rPr lang="en-US" sz="1800" b="0" dirty="0">
                          <a:effectLst/>
                        </a:rPr>
                        <a:t>(Request was filed on September 6, 2011)</a:t>
                      </a:r>
                    </a:p>
                    <a:p>
                      <a:pPr marL="0" marR="0">
                        <a:lnSpc>
                          <a:spcPct val="115000"/>
                        </a:lnSpc>
                        <a:spcBef>
                          <a:spcPts val="0"/>
                        </a:spcBef>
                        <a:spcAft>
                          <a:spcPts val="0"/>
                        </a:spcAft>
                      </a:pPr>
                      <a:endParaRPr lang="en-US" sz="1800" b="0" dirty="0">
                        <a:effectLst/>
                      </a:endParaRPr>
                    </a:p>
                    <a:p>
                      <a:pPr marL="0" marR="0">
                        <a:lnSpc>
                          <a:spcPct val="115000"/>
                        </a:lnSpc>
                        <a:spcBef>
                          <a:spcPts val="0"/>
                        </a:spcBef>
                        <a:spcAft>
                          <a:spcPts val="0"/>
                        </a:spcAft>
                      </a:pPr>
                      <a:r>
                        <a:rPr lang="en-US" sz="1800" b="0" dirty="0">
                          <a:effectLst/>
                        </a:rPr>
                        <a:t>Determination letters issued since January 1, 2008 as well as orders to well operators in relation to determination letters as described in 208 of Gas Act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245" marR="47245" marT="0" marB="0"/>
                </a:tc>
                <a:tc>
                  <a:txBody>
                    <a:bodyPr/>
                    <a:lstStyle/>
                    <a:p>
                      <a:pPr marL="0" marR="0">
                        <a:lnSpc>
                          <a:spcPct val="115000"/>
                        </a:lnSpc>
                        <a:spcBef>
                          <a:spcPts val="0"/>
                        </a:spcBef>
                        <a:spcAft>
                          <a:spcPts val="0"/>
                        </a:spcAft>
                      </a:pPr>
                      <a:r>
                        <a:rPr lang="en-US" sz="1800" b="0" dirty="0">
                          <a:effectLst/>
                        </a:rPr>
                        <a:t>Specific?</a:t>
                      </a:r>
                    </a:p>
                    <a:p>
                      <a:pPr marL="0" marR="0">
                        <a:lnSpc>
                          <a:spcPct val="115000"/>
                        </a:lnSpc>
                        <a:spcBef>
                          <a:spcPts val="0"/>
                        </a:spcBef>
                        <a:spcAft>
                          <a:spcPts val="0"/>
                        </a:spcAft>
                      </a:pPr>
                      <a:r>
                        <a:rPr lang="en-US" sz="1800" b="0" dirty="0">
                          <a:effectLst/>
                        </a:rPr>
                        <a:t>Yes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245" marR="47245" marT="0" marB="0"/>
                </a:tc>
                <a:tc>
                  <a:txBody>
                    <a:bodyPr/>
                    <a:lstStyle/>
                    <a:p>
                      <a:pPr marL="342900" marR="0" lvl="0" indent="-342900">
                        <a:lnSpc>
                          <a:spcPct val="115000"/>
                        </a:lnSpc>
                        <a:spcBef>
                          <a:spcPts val="0"/>
                        </a:spcBef>
                        <a:spcAft>
                          <a:spcPts val="0"/>
                        </a:spcAft>
                        <a:buFont typeface="Arial" panose="020B0604020202020204" pitchFamily="34" charset="0"/>
                        <a:buChar char="•"/>
                      </a:pPr>
                      <a:r>
                        <a:rPr lang="en-US" sz="1800" b="0" dirty="0">
                          <a:effectLst/>
                        </a:rPr>
                        <a:t>Specific types of documents requested (letters and orders)</a:t>
                      </a:r>
                    </a:p>
                    <a:p>
                      <a:pPr marL="342900" marR="0" lvl="0" indent="-342900">
                        <a:lnSpc>
                          <a:spcPct val="115000"/>
                        </a:lnSpc>
                        <a:spcBef>
                          <a:spcPts val="0"/>
                        </a:spcBef>
                        <a:spcAft>
                          <a:spcPts val="0"/>
                        </a:spcAft>
                        <a:buFont typeface="Arial" panose="020B0604020202020204" pitchFamily="34" charset="0"/>
                        <a:buChar char="•"/>
                      </a:pPr>
                      <a:r>
                        <a:rPr lang="en-US" sz="1800" b="0" dirty="0">
                          <a:effectLst/>
                        </a:rPr>
                        <a:t>Clearly defined universe of documents</a:t>
                      </a:r>
                    </a:p>
                    <a:p>
                      <a:pPr marL="342900" marR="0" lvl="0" indent="-342900">
                        <a:lnSpc>
                          <a:spcPct val="115000"/>
                        </a:lnSpc>
                        <a:spcBef>
                          <a:spcPts val="0"/>
                        </a:spcBef>
                        <a:spcAft>
                          <a:spcPts val="0"/>
                        </a:spcAft>
                        <a:buFont typeface="Arial" panose="020B0604020202020204" pitchFamily="34" charset="0"/>
                        <a:buChar char="•"/>
                      </a:pPr>
                      <a:r>
                        <a:rPr lang="en-US" sz="1800" b="0" dirty="0">
                          <a:effectLst/>
                        </a:rPr>
                        <a:t>No judgments as to whether documents are related</a:t>
                      </a:r>
                    </a:p>
                    <a:p>
                      <a:pPr marL="342900" marR="0" lvl="0" indent="-342900">
                        <a:lnSpc>
                          <a:spcPct val="115000"/>
                        </a:lnSpc>
                        <a:spcBef>
                          <a:spcPts val="0"/>
                        </a:spcBef>
                        <a:spcAft>
                          <a:spcPts val="0"/>
                        </a:spcAft>
                        <a:buFont typeface="Arial" panose="020B0604020202020204" pitchFamily="34" charset="0"/>
                        <a:buChar char="•"/>
                      </a:pPr>
                      <a:r>
                        <a:rPr lang="en-US" sz="1800" b="0" dirty="0">
                          <a:effectLst/>
                        </a:rPr>
                        <a:t>Agency provided some records goes toward specificity</a:t>
                      </a:r>
                    </a:p>
                    <a:p>
                      <a:pPr marL="342900" marR="0" lvl="0" indent="-342900">
                        <a:lnSpc>
                          <a:spcPct val="115000"/>
                        </a:lnSpc>
                        <a:spcBef>
                          <a:spcPts val="0"/>
                        </a:spcBef>
                        <a:spcAft>
                          <a:spcPts val="0"/>
                        </a:spcAft>
                        <a:buFont typeface="Arial" panose="020B0604020202020204" pitchFamily="34" charset="0"/>
                        <a:buChar char="•"/>
                      </a:pPr>
                      <a:r>
                        <a:rPr lang="en-US" sz="1800" b="0" dirty="0">
                          <a:effectLst/>
                        </a:rPr>
                        <a:t>Burdensome does not equate to not specific – but may be a factor</a:t>
                      </a:r>
                    </a:p>
                    <a:p>
                      <a:pPr marL="342900" marR="0" lvl="0" indent="-342900">
                        <a:lnSpc>
                          <a:spcPct val="115000"/>
                        </a:lnSpc>
                        <a:spcBef>
                          <a:spcPts val="0"/>
                        </a:spcBef>
                        <a:spcAft>
                          <a:spcPts val="0"/>
                        </a:spcAft>
                        <a:buFont typeface="Arial" panose="020B0604020202020204" pitchFamily="34" charset="0"/>
                        <a:buChar char="•"/>
                      </a:pPr>
                      <a:r>
                        <a:rPr lang="en-US" sz="1800" b="0" dirty="0">
                          <a:effectLst/>
                        </a:rPr>
                        <a:t>Agency's method of tracking, cataloguing, storing and organizing (includes retention) its records that prevents easily retrieval should not be held against the requester </a:t>
                      </a:r>
                    </a:p>
                    <a:p>
                      <a:pPr marL="0" marR="0">
                        <a:lnSpc>
                          <a:spcPct val="115000"/>
                        </a:lnSpc>
                        <a:spcBef>
                          <a:spcPts val="0"/>
                        </a:spcBef>
                        <a:spcAft>
                          <a:spcPts val="0"/>
                        </a:spcAft>
                      </a:pPr>
                      <a:r>
                        <a:rPr lang="en-US" sz="1800" b="0" dirty="0">
                          <a:effectLst/>
                        </a:rPr>
                        <a:t>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245" marR="47245" marT="0" marB="0"/>
                </a:tc>
                <a:extLst>
                  <a:ext uri="{0D108BD9-81ED-4DB2-BD59-A6C34878D82A}">
                    <a16:rowId xmlns:a16="http://schemas.microsoft.com/office/drawing/2014/main" val="2844699459"/>
                  </a:ext>
                </a:extLst>
              </a:tr>
            </a:tbl>
          </a:graphicData>
        </a:graphic>
      </p:graphicFrame>
    </p:spTree>
    <p:extLst>
      <p:ext uri="{BB962C8B-B14F-4D97-AF65-F5344CB8AC3E}">
        <p14:creationId xmlns:p14="http://schemas.microsoft.com/office/powerpoint/2010/main" val="1463888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3F8E8-0E21-460F-A65A-6BCBE6E530AC}"/>
              </a:ext>
            </a:extLst>
          </p:cNvPr>
          <p:cNvSpPr>
            <a:spLocks noGrp="1"/>
          </p:cNvSpPr>
          <p:nvPr>
            <p:ph type="title"/>
          </p:nvPr>
        </p:nvSpPr>
        <p:spPr>
          <a:xfrm>
            <a:off x="828674" y="0"/>
            <a:ext cx="10515600" cy="1325563"/>
          </a:xfrm>
          <a:solidFill>
            <a:schemeClr val="accent2"/>
          </a:solidFill>
          <a:ln>
            <a:solidFill>
              <a:schemeClr val="accent2"/>
            </a:solidFill>
          </a:ln>
        </p:spPr>
        <p:txBody>
          <a:bodyPr>
            <a:normAutofit/>
          </a:bodyPr>
          <a:lstStyle/>
          <a:p>
            <a:r>
              <a:rPr lang="en-US" b="1" dirty="0">
                <a:solidFill>
                  <a:srgbClr val="FFFFFF"/>
                </a:solidFill>
              </a:rPr>
              <a:t>Case Law: Specificity and Keywords</a:t>
            </a:r>
          </a:p>
        </p:txBody>
      </p:sp>
      <p:graphicFrame>
        <p:nvGraphicFramePr>
          <p:cNvPr id="4" name="Content Placeholder 3">
            <a:extLst>
              <a:ext uri="{FF2B5EF4-FFF2-40B4-BE49-F238E27FC236}">
                <a16:creationId xmlns:a16="http://schemas.microsoft.com/office/drawing/2014/main" id="{E4D6E732-FFE6-428C-B891-831EE411F0FD}"/>
              </a:ext>
            </a:extLst>
          </p:cNvPr>
          <p:cNvGraphicFramePr>
            <a:graphicFrameLocks noGrp="1"/>
          </p:cNvGraphicFramePr>
          <p:nvPr>
            <p:ph idx="1"/>
            <p:extLst>
              <p:ext uri="{D42A27DB-BD31-4B8C-83A1-F6EECF244321}">
                <p14:modId xmlns:p14="http://schemas.microsoft.com/office/powerpoint/2010/main" val="3241629011"/>
              </p:ext>
            </p:extLst>
          </p:nvPr>
        </p:nvGraphicFramePr>
        <p:xfrm>
          <a:off x="828674" y="1325563"/>
          <a:ext cx="10429874" cy="5532437"/>
        </p:xfrm>
        <a:graphic>
          <a:graphicData uri="http://schemas.openxmlformats.org/drawingml/2006/table">
            <a:tbl>
              <a:tblPr firstRow="1" firstCol="1">
                <a:tableStyleId>{5C22544A-7EE6-4342-B048-85BDC9FD1C3A}</a:tableStyleId>
              </a:tblPr>
              <a:tblGrid>
                <a:gridCol w="2519017">
                  <a:extLst>
                    <a:ext uri="{9D8B030D-6E8A-4147-A177-3AD203B41FA5}">
                      <a16:colId xmlns:a16="http://schemas.microsoft.com/office/drawing/2014/main" val="2255777161"/>
                    </a:ext>
                  </a:extLst>
                </a:gridCol>
                <a:gridCol w="2604742">
                  <a:extLst>
                    <a:ext uri="{9D8B030D-6E8A-4147-A177-3AD203B41FA5}">
                      <a16:colId xmlns:a16="http://schemas.microsoft.com/office/drawing/2014/main" val="1199729117"/>
                    </a:ext>
                  </a:extLst>
                </a:gridCol>
                <a:gridCol w="1135454">
                  <a:extLst>
                    <a:ext uri="{9D8B030D-6E8A-4147-A177-3AD203B41FA5}">
                      <a16:colId xmlns:a16="http://schemas.microsoft.com/office/drawing/2014/main" val="3449063571"/>
                    </a:ext>
                  </a:extLst>
                </a:gridCol>
                <a:gridCol w="4170661">
                  <a:extLst>
                    <a:ext uri="{9D8B030D-6E8A-4147-A177-3AD203B41FA5}">
                      <a16:colId xmlns:a16="http://schemas.microsoft.com/office/drawing/2014/main" val="4222921115"/>
                    </a:ext>
                  </a:extLst>
                </a:gridCol>
              </a:tblGrid>
              <a:tr h="5532437">
                <a:tc>
                  <a:txBody>
                    <a:bodyPr/>
                    <a:lstStyle/>
                    <a:p>
                      <a:pPr marL="0" marR="0">
                        <a:lnSpc>
                          <a:spcPct val="115000"/>
                        </a:lnSpc>
                        <a:spcBef>
                          <a:spcPts val="0"/>
                        </a:spcBef>
                        <a:spcAft>
                          <a:spcPts val="0"/>
                        </a:spcAft>
                      </a:pPr>
                      <a:r>
                        <a:rPr lang="en-US" sz="1800" b="0" u="sng" dirty="0">
                          <a:effectLst/>
                          <a:latin typeface="+mn-lt"/>
                        </a:rPr>
                        <a:t>Montgomery County v. Iverson</a:t>
                      </a:r>
                      <a:r>
                        <a:rPr lang="en-US" sz="1800" b="0" u="none" dirty="0">
                          <a:effectLst/>
                          <a:latin typeface="+mn-lt"/>
                        </a:rPr>
                        <a:t>, </a:t>
                      </a:r>
                      <a:r>
                        <a:rPr lang="en-US" sz="1800" b="0" dirty="0">
                          <a:effectLst/>
                          <a:latin typeface="+mn-lt"/>
                        </a:rPr>
                        <a:t>50 A.3d 284</a:t>
                      </a:r>
                      <a:r>
                        <a:rPr lang="en-US" sz="1800" b="0" dirty="0">
                          <a:effectLst/>
                          <a:latin typeface="+mn-lt"/>
                          <a:cs typeface="Times New Roman" panose="02020603050405020304" pitchFamily="18" charset="0"/>
                        </a:rPr>
                        <a:t> </a:t>
                      </a:r>
                      <a:r>
                        <a:rPr lang="en-US" sz="1800" b="0" kern="1800" dirty="0">
                          <a:effectLst/>
                          <a:latin typeface="+mn-lt"/>
                        </a:rPr>
                        <a:t>(Pa. Commw. Ct. 2012)</a:t>
                      </a:r>
                      <a:endParaRPr lang="en-US" sz="1800" b="0" dirty="0">
                        <a:effectLst/>
                        <a:latin typeface="+mn-lt"/>
                      </a:endParaRPr>
                    </a:p>
                  </a:txBody>
                  <a:tcPr marL="38666" marR="38666" marT="0" marB="0"/>
                </a:tc>
                <a:tc>
                  <a:txBody>
                    <a:bodyPr/>
                    <a:lstStyle/>
                    <a:p>
                      <a:pPr marL="0" marR="0">
                        <a:lnSpc>
                          <a:spcPct val="115000"/>
                        </a:lnSpc>
                        <a:spcBef>
                          <a:spcPts val="0"/>
                        </a:spcBef>
                        <a:spcAft>
                          <a:spcPts val="0"/>
                        </a:spcAft>
                      </a:pPr>
                      <a:r>
                        <a:rPr lang="en-US" sz="1800" b="0" dirty="0">
                          <a:effectLst/>
                          <a:latin typeface="+mn-lt"/>
                        </a:rPr>
                        <a:t>Request: </a:t>
                      </a:r>
                    </a:p>
                    <a:p>
                      <a:pPr marL="0" marR="0">
                        <a:lnSpc>
                          <a:spcPct val="115000"/>
                        </a:lnSpc>
                        <a:spcBef>
                          <a:spcPts val="0"/>
                        </a:spcBef>
                        <a:spcAft>
                          <a:spcPts val="0"/>
                        </a:spcAft>
                      </a:pPr>
                      <a:r>
                        <a:rPr lang="en-US" sz="1800" b="0" dirty="0">
                          <a:effectLst/>
                          <a:latin typeface="+mn-lt"/>
                        </a:rPr>
                        <a:t>Pursuant to section 102 of the Commonwealth of Pennsylvania's Right-to-Know law, I am requesting an electronic copy of all email records to and from the &lt;montcopa.org&gt; mail domain, to and from the &lt;septa.org&gt;, &lt;dvrpc.org&gt;, &lt;pahouse.net[#x3ec] and &lt;pasenate.com&gt; domains,</a:t>
                      </a:r>
                    </a:p>
                    <a:p>
                      <a:pPr marL="0" marR="0">
                        <a:lnSpc>
                          <a:spcPct val="115000"/>
                        </a:lnSpc>
                        <a:spcBef>
                          <a:spcPts val="0"/>
                        </a:spcBef>
                        <a:spcAft>
                          <a:spcPts val="0"/>
                        </a:spcAft>
                      </a:pPr>
                      <a:r>
                        <a:rPr lang="en-US" sz="1800" b="0" dirty="0">
                          <a:effectLst/>
                          <a:latin typeface="+mn-lt"/>
                        </a:rPr>
                        <a:t>WHERE The email subject and body contain the following terms: A</a:t>
                      </a:r>
                      <a:r>
                        <a:rPr lang="en-US" sz="1800" b="0" i="1" dirty="0">
                          <a:effectLst/>
                          <a:latin typeface="+mn-lt"/>
                        </a:rPr>
                        <a:t> long list of terms was included</a:t>
                      </a:r>
                    </a:p>
                    <a:p>
                      <a:pPr marL="0" marR="0">
                        <a:lnSpc>
                          <a:spcPct val="115000"/>
                        </a:lnSpc>
                        <a:spcBef>
                          <a:spcPts val="0"/>
                        </a:spcBef>
                        <a:spcAft>
                          <a:spcPts val="0"/>
                        </a:spcAft>
                      </a:pPr>
                      <a:r>
                        <a:rPr lang="en-US" sz="1800" b="0" dirty="0">
                          <a:effectLst/>
                          <a:latin typeface="+mn-lt"/>
                        </a:rPr>
                        <a:t> </a:t>
                      </a:r>
                      <a:endParaRPr lang="en-US" sz="1800" b="0" dirty="0">
                        <a:effectLst/>
                        <a:latin typeface="+mn-lt"/>
                        <a:ea typeface="Calibri" panose="020F0502020204030204" pitchFamily="34" charset="0"/>
                        <a:cs typeface="Times New Roman" panose="02020603050405020304" pitchFamily="18" charset="0"/>
                      </a:endParaRPr>
                    </a:p>
                  </a:txBody>
                  <a:tcPr marL="38666" marR="38666" marT="0" marB="0"/>
                </a:tc>
                <a:tc>
                  <a:txBody>
                    <a:bodyPr/>
                    <a:lstStyle/>
                    <a:p>
                      <a:pPr marL="0" marR="0">
                        <a:lnSpc>
                          <a:spcPct val="115000"/>
                        </a:lnSpc>
                        <a:spcBef>
                          <a:spcPts val="0"/>
                        </a:spcBef>
                        <a:spcAft>
                          <a:spcPts val="0"/>
                        </a:spcAft>
                      </a:pPr>
                      <a:r>
                        <a:rPr lang="en-US" sz="1800" b="0" dirty="0">
                          <a:effectLst/>
                          <a:latin typeface="+mn-lt"/>
                        </a:rPr>
                        <a:t>Specific?</a:t>
                      </a:r>
                    </a:p>
                    <a:p>
                      <a:pPr marL="0" marR="0">
                        <a:lnSpc>
                          <a:spcPct val="115000"/>
                        </a:lnSpc>
                        <a:spcBef>
                          <a:spcPts val="0"/>
                        </a:spcBef>
                        <a:spcAft>
                          <a:spcPts val="0"/>
                        </a:spcAft>
                      </a:pPr>
                      <a:r>
                        <a:rPr lang="en-US" sz="1800" b="0" dirty="0">
                          <a:effectLst/>
                          <a:latin typeface="+mn-lt"/>
                        </a:rPr>
                        <a:t>No</a:t>
                      </a:r>
                      <a:endParaRPr lang="en-US" sz="1800" b="0" dirty="0">
                        <a:effectLst/>
                        <a:latin typeface="+mn-lt"/>
                        <a:ea typeface="Calibri" panose="020F0502020204030204" pitchFamily="34" charset="0"/>
                        <a:cs typeface="Times New Roman" panose="02020603050405020304" pitchFamily="18" charset="0"/>
                      </a:endParaRPr>
                    </a:p>
                  </a:txBody>
                  <a:tcPr marL="38666" marR="38666" marT="0" marB="0"/>
                </a:tc>
                <a:tc>
                  <a:txBody>
                    <a:bodyPr/>
                    <a:lstStyle/>
                    <a:p>
                      <a:pPr marL="342900" marR="0" lvl="0" indent="-342900">
                        <a:lnSpc>
                          <a:spcPct val="115000"/>
                        </a:lnSpc>
                        <a:spcBef>
                          <a:spcPts val="0"/>
                        </a:spcBef>
                        <a:spcAft>
                          <a:spcPts val="0"/>
                        </a:spcAft>
                        <a:buFont typeface="Arial" panose="020B0604020202020204" pitchFamily="34" charset="0"/>
                        <a:buChar char="•"/>
                      </a:pPr>
                      <a:r>
                        <a:rPr lang="en-US" sz="1800" b="0" dirty="0">
                          <a:effectLst/>
                          <a:latin typeface="+mn-lt"/>
                        </a:rPr>
                        <a:t>Open ended request that gives little guidance MAY be so burdensome that it will be considered overly broad</a:t>
                      </a:r>
                    </a:p>
                    <a:p>
                      <a:pPr marL="342900" marR="0" lvl="0" indent="-342900">
                        <a:lnSpc>
                          <a:spcPct val="115000"/>
                        </a:lnSpc>
                        <a:spcBef>
                          <a:spcPts val="0"/>
                        </a:spcBef>
                        <a:spcAft>
                          <a:spcPts val="0"/>
                        </a:spcAft>
                        <a:buFont typeface="Arial" panose="020B0604020202020204" pitchFamily="34" charset="0"/>
                        <a:buChar char="•"/>
                      </a:pPr>
                      <a:endParaRPr lang="en-US" sz="1800" b="0" dirty="0">
                        <a:effectLst/>
                        <a:latin typeface="+mn-lt"/>
                      </a:endParaRPr>
                    </a:p>
                    <a:p>
                      <a:pPr marL="342900" marR="0" lvl="0" indent="-342900">
                        <a:lnSpc>
                          <a:spcPct val="115000"/>
                        </a:lnSpc>
                        <a:spcBef>
                          <a:spcPts val="0"/>
                        </a:spcBef>
                        <a:spcAft>
                          <a:spcPts val="0"/>
                        </a:spcAft>
                        <a:buFont typeface="Arial" panose="020B0604020202020204" pitchFamily="34" charset="0"/>
                        <a:buChar char="•"/>
                      </a:pPr>
                      <a:r>
                        <a:rPr lang="en-US" sz="1800" b="0" dirty="0">
                          <a:effectLst/>
                          <a:latin typeface="+mn-lt"/>
                        </a:rPr>
                        <a:t>A request may be sufficiently specific even though it requests broad categories of records</a:t>
                      </a:r>
                    </a:p>
                    <a:p>
                      <a:pPr marL="342900" marR="0" lvl="0" indent="-342900">
                        <a:lnSpc>
                          <a:spcPct val="115000"/>
                        </a:lnSpc>
                        <a:spcBef>
                          <a:spcPts val="0"/>
                        </a:spcBef>
                        <a:spcAft>
                          <a:spcPts val="0"/>
                        </a:spcAft>
                        <a:buFont typeface="Arial" panose="020B0604020202020204" pitchFamily="34" charset="0"/>
                        <a:buChar char="•"/>
                      </a:pPr>
                      <a:endParaRPr lang="en-US" sz="1800" b="0" dirty="0">
                        <a:effectLst/>
                        <a:latin typeface="+mn-lt"/>
                      </a:endParaRPr>
                    </a:p>
                    <a:p>
                      <a:pPr marL="342900" marR="0" lvl="0" indent="-342900">
                        <a:lnSpc>
                          <a:spcPct val="115000"/>
                        </a:lnSpc>
                        <a:spcBef>
                          <a:spcPts val="0"/>
                        </a:spcBef>
                        <a:spcAft>
                          <a:spcPts val="0"/>
                        </a:spcAft>
                        <a:buFont typeface="Arial" panose="020B0604020202020204" pitchFamily="34" charset="0"/>
                        <a:buChar char="•"/>
                      </a:pPr>
                      <a:r>
                        <a:rPr lang="en-US" sz="1800" b="0" dirty="0">
                          <a:effectLst/>
                          <a:latin typeface="+mn-lt"/>
                        </a:rPr>
                        <a:t>Specificity must be construed in the requests context rather than envisioning everything that the request might conceivably encompass</a:t>
                      </a:r>
                    </a:p>
                    <a:p>
                      <a:pPr marL="342900" marR="0" lvl="0" indent="-342900">
                        <a:lnSpc>
                          <a:spcPct val="115000"/>
                        </a:lnSpc>
                        <a:spcBef>
                          <a:spcPts val="0"/>
                        </a:spcBef>
                        <a:spcAft>
                          <a:spcPts val="0"/>
                        </a:spcAft>
                        <a:buFont typeface="Arial" panose="020B0604020202020204" pitchFamily="34" charset="0"/>
                        <a:buChar char="•"/>
                      </a:pPr>
                      <a:endParaRPr lang="en-US" sz="1800" b="0" dirty="0">
                        <a:effectLst/>
                        <a:latin typeface="+mn-lt"/>
                      </a:endParaRPr>
                    </a:p>
                    <a:p>
                      <a:pPr marL="342900" marR="0" lvl="0" indent="-342900">
                        <a:lnSpc>
                          <a:spcPct val="115000"/>
                        </a:lnSpc>
                        <a:spcBef>
                          <a:spcPts val="0"/>
                        </a:spcBef>
                        <a:spcAft>
                          <a:spcPts val="0"/>
                        </a:spcAft>
                        <a:buFont typeface="Arial" panose="020B0604020202020204" pitchFamily="34" charset="0"/>
                        <a:buChar char="•"/>
                      </a:pPr>
                      <a:r>
                        <a:rPr lang="en-US" sz="1800" b="0" dirty="0">
                          <a:effectLst/>
                          <a:latin typeface="+mn-lt"/>
                        </a:rPr>
                        <a:t>Did not have timeframe, did not identify individuals, email addresses or even departments</a:t>
                      </a:r>
                    </a:p>
                    <a:p>
                      <a:pPr marL="342900" marR="0" lvl="0" indent="-342900">
                        <a:lnSpc>
                          <a:spcPct val="115000"/>
                        </a:lnSpc>
                        <a:spcBef>
                          <a:spcPts val="0"/>
                        </a:spcBef>
                        <a:spcAft>
                          <a:spcPts val="0"/>
                        </a:spcAft>
                        <a:buFont typeface="Calibri" panose="020F0502020204030204" pitchFamily="34" charset="0"/>
                        <a:buChar char="-"/>
                      </a:pPr>
                      <a:endParaRPr lang="en-US" sz="1800" b="0" dirty="0">
                        <a:effectLst/>
                        <a:latin typeface="+mn-lt"/>
                        <a:ea typeface="Calibri" panose="020F0502020204030204" pitchFamily="34" charset="0"/>
                        <a:cs typeface="Times New Roman" panose="02020603050405020304" pitchFamily="18" charset="0"/>
                      </a:endParaRPr>
                    </a:p>
                  </a:txBody>
                  <a:tcPr marL="38666" marR="38666" marT="0" marB="0"/>
                </a:tc>
                <a:extLst>
                  <a:ext uri="{0D108BD9-81ED-4DB2-BD59-A6C34878D82A}">
                    <a16:rowId xmlns:a16="http://schemas.microsoft.com/office/drawing/2014/main" val="3464652513"/>
                  </a:ext>
                </a:extLst>
              </a:tr>
            </a:tbl>
          </a:graphicData>
        </a:graphic>
      </p:graphicFrame>
    </p:spTree>
    <p:extLst>
      <p:ext uri="{BB962C8B-B14F-4D97-AF65-F5344CB8AC3E}">
        <p14:creationId xmlns:p14="http://schemas.microsoft.com/office/powerpoint/2010/main" val="228054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D0E7C-2F6A-49B4-95A1-258D44852A26}"/>
              </a:ext>
            </a:extLst>
          </p:cNvPr>
          <p:cNvSpPr>
            <a:spLocks noGrp="1"/>
          </p:cNvSpPr>
          <p:nvPr>
            <p:ph type="title"/>
          </p:nvPr>
        </p:nvSpPr>
        <p:spPr>
          <a:xfrm>
            <a:off x="838199" y="0"/>
            <a:ext cx="10515600" cy="1325563"/>
          </a:xfrm>
          <a:solidFill>
            <a:schemeClr val="accent2"/>
          </a:solidFill>
          <a:ln>
            <a:solidFill>
              <a:schemeClr val="accent2"/>
            </a:solidFill>
          </a:ln>
        </p:spPr>
        <p:txBody>
          <a:bodyPr>
            <a:normAutofit/>
          </a:bodyPr>
          <a:lstStyle/>
          <a:p>
            <a:r>
              <a:rPr lang="en-US" b="1" dirty="0">
                <a:solidFill>
                  <a:srgbClr val="FFFFFF"/>
                </a:solidFill>
              </a:rPr>
              <a:t>Case Law: Specificity</a:t>
            </a:r>
          </a:p>
        </p:txBody>
      </p:sp>
      <p:graphicFrame>
        <p:nvGraphicFramePr>
          <p:cNvPr id="4" name="Content Placeholder 3">
            <a:extLst>
              <a:ext uri="{FF2B5EF4-FFF2-40B4-BE49-F238E27FC236}">
                <a16:creationId xmlns:a16="http://schemas.microsoft.com/office/drawing/2014/main" id="{91B6BC71-A07A-41C6-8DB3-C2DF14594A75}"/>
              </a:ext>
            </a:extLst>
          </p:cNvPr>
          <p:cNvGraphicFramePr>
            <a:graphicFrameLocks noGrp="1"/>
          </p:cNvGraphicFramePr>
          <p:nvPr>
            <p:ph idx="1"/>
            <p:extLst>
              <p:ext uri="{D42A27DB-BD31-4B8C-83A1-F6EECF244321}">
                <p14:modId xmlns:p14="http://schemas.microsoft.com/office/powerpoint/2010/main" val="1372278500"/>
              </p:ext>
            </p:extLst>
          </p:nvPr>
        </p:nvGraphicFramePr>
        <p:xfrm>
          <a:off x="838199" y="1325563"/>
          <a:ext cx="10515600" cy="5532437"/>
        </p:xfrm>
        <a:graphic>
          <a:graphicData uri="http://schemas.openxmlformats.org/drawingml/2006/table">
            <a:tbl>
              <a:tblPr firstRow="1" firstCol="1">
                <a:tableStyleId>{5C22544A-7EE6-4342-B048-85BDC9FD1C3A}</a:tableStyleId>
              </a:tblPr>
              <a:tblGrid>
                <a:gridCol w="2604743">
                  <a:extLst>
                    <a:ext uri="{9D8B030D-6E8A-4147-A177-3AD203B41FA5}">
                      <a16:colId xmlns:a16="http://schemas.microsoft.com/office/drawing/2014/main" val="3027342015"/>
                    </a:ext>
                  </a:extLst>
                </a:gridCol>
                <a:gridCol w="2604743">
                  <a:extLst>
                    <a:ext uri="{9D8B030D-6E8A-4147-A177-3AD203B41FA5}">
                      <a16:colId xmlns:a16="http://schemas.microsoft.com/office/drawing/2014/main" val="2593382332"/>
                    </a:ext>
                  </a:extLst>
                </a:gridCol>
                <a:gridCol w="1135454">
                  <a:extLst>
                    <a:ext uri="{9D8B030D-6E8A-4147-A177-3AD203B41FA5}">
                      <a16:colId xmlns:a16="http://schemas.microsoft.com/office/drawing/2014/main" val="4181936441"/>
                    </a:ext>
                  </a:extLst>
                </a:gridCol>
                <a:gridCol w="4170660">
                  <a:extLst>
                    <a:ext uri="{9D8B030D-6E8A-4147-A177-3AD203B41FA5}">
                      <a16:colId xmlns:a16="http://schemas.microsoft.com/office/drawing/2014/main" val="4107040178"/>
                    </a:ext>
                  </a:extLst>
                </a:gridCol>
              </a:tblGrid>
              <a:tr h="5532437">
                <a:tc>
                  <a:txBody>
                    <a:bodyPr/>
                    <a:lstStyle/>
                    <a:p>
                      <a:pPr marL="0" marR="0">
                        <a:lnSpc>
                          <a:spcPct val="115000"/>
                        </a:lnSpc>
                        <a:spcBef>
                          <a:spcPts val="0"/>
                        </a:spcBef>
                        <a:spcAft>
                          <a:spcPts val="0"/>
                        </a:spcAft>
                      </a:pPr>
                      <a:r>
                        <a:rPr lang="en-US" sz="1800" b="0" u="sng" dirty="0">
                          <a:effectLst/>
                        </a:rPr>
                        <a:t>Office of the Governor v. Engelkemier</a:t>
                      </a:r>
                      <a:r>
                        <a:rPr lang="en-US" sz="1800" b="0" u="none" dirty="0">
                          <a:effectLst/>
                        </a:rPr>
                        <a:t>,</a:t>
                      </a:r>
                    </a:p>
                    <a:p>
                      <a:pPr marL="0" marR="0">
                        <a:lnSpc>
                          <a:spcPct val="115000"/>
                        </a:lnSpc>
                        <a:spcBef>
                          <a:spcPts val="0"/>
                        </a:spcBef>
                        <a:spcAft>
                          <a:spcPts val="0"/>
                        </a:spcAft>
                      </a:pPr>
                      <a:r>
                        <a:rPr lang="en-US" sz="1800" b="0" dirty="0">
                          <a:effectLst/>
                        </a:rPr>
                        <a:t>148 A.3d 522 </a:t>
                      </a:r>
                      <a:r>
                        <a:rPr lang="en-US" sz="1800" b="0" kern="1800" dirty="0">
                          <a:effectLst/>
                        </a:rPr>
                        <a:t>(Pa. Commw. Ct. 2016)</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0166" marR="50166" marT="0" marB="0"/>
                </a:tc>
                <a:tc>
                  <a:txBody>
                    <a:bodyPr/>
                    <a:lstStyle/>
                    <a:p>
                      <a:pPr marL="0" marR="0">
                        <a:lnSpc>
                          <a:spcPct val="115000"/>
                        </a:lnSpc>
                        <a:spcBef>
                          <a:spcPts val="0"/>
                        </a:spcBef>
                        <a:spcAft>
                          <a:spcPts val="0"/>
                        </a:spcAft>
                      </a:pPr>
                      <a:r>
                        <a:rPr lang="en-US" sz="1800" b="0" dirty="0">
                          <a:effectLst/>
                        </a:rPr>
                        <a:t>All emails sent or received by Chief of Staff Katie McGinty from January 20, 2015 to present [July 7, 2015].  </a:t>
                      </a:r>
                    </a:p>
                    <a:p>
                      <a:pPr marL="0" marR="0">
                        <a:lnSpc>
                          <a:spcPct val="115000"/>
                        </a:lnSpc>
                        <a:spcBef>
                          <a:spcPts val="0"/>
                        </a:spcBef>
                        <a:spcAft>
                          <a:spcPts val="0"/>
                        </a:spcAft>
                      </a:pPr>
                      <a:r>
                        <a:rPr lang="en-US" sz="1800" b="0" dirty="0">
                          <a:effectLst/>
                        </a:rPr>
                        <a:t> </a:t>
                      </a:r>
                    </a:p>
                    <a:p>
                      <a:pPr marL="0" marR="0">
                        <a:lnSpc>
                          <a:spcPct val="115000"/>
                        </a:lnSpc>
                        <a:spcBef>
                          <a:spcPts val="0"/>
                        </a:spcBef>
                        <a:spcAft>
                          <a:spcPts val="0"/>
                        </a:spcAft>
                      </a:pPr>
                      <a:r>
                        <a:rPr lang="en-US" sz="1800" b="0" dirty="0">
                          <a:effectLst/>
                        </a:rPr>
                        <a:t>Office sought clarification</a:t>
                      </a:r>
                    </a:p>
                    <a:p>
                      <a:pPr marL="0" marR="0">
                        <a:lnSpc>
                          <a:spcPct val="115000"/>
                        </a:lnSpc>
                        <a:spcBef>
                          <a:spcPts val="0"/>
                        </a:spcBef>
                        <a:spcAft>
                          <a:spcPts val="0"/>
                        </a:spcAft>
                      </a:pPr>
                      <a:r>
                        <a:rPr lang="en-US" sz="1800" b="0" dirty="0">
                          <a:effectLst/>
                        </a:rPr>
                        <a:t> </a:t>
                      </a:r>
                    </a:p>
                    <a:p>
                      <a:pPr marL="0" marR="0">
                        <a:lnSpc>
                          <a:spcPct val="115000"/>
                        </a:lnSpc>
                        <a:spcBef>
                          <a:spcPts val="0"/>
                        </a:spcBef>
                        <a:spcAft>
                          <a:spcPts val="0"/>
                        </a:spcAft>
                      </a:pPr>
                      <a:r>
                        <a:rPr lang="en-US" sz="1800" b="0" dirty="0">
                          <a:effectLst/>
                        </a:rPr>
                        <a:t>Requester provided 109 subject matter key words :2015-2016 Budget, Senate Republicans, Gift Ban, White house, Cape Cod, etc.</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0166" marR="50166" marT="0" marB="0"/>
                </a:tc>
                <a:tc>
                  <a:txBody>
                    <a:bodyPr/>
                    <a:lstStyle/>
                    <a:p>
                      <a:pPr marL="0" marR="0">
                        <a:lnSpc>
                          <a:spcPct val="115000"/>
                        </a:lnSpc>
                        <a:spcBef>
                          <a:spcPts val="0"/>
                        </a:spcBef>
                        <a:spcAft>
                          <a:spcPts val="0"/>
                        </a:spcAft>
                      </a:pPr>
                      <a:r>
                        <a:rPr lang="en-US" sz="1800" b="0" dirty="0">
                          <a:effectLst/>
                        </a:rPr>
                        <a:t>Specific?</a:t>
                      </a:r>
                    </a:p>
                    <a:p>
                      <a:pPr marL="0" marR="0">
                        <a:lnSpc>
                          <a:spcPct val="115000"/>
                        </a:lnSpc>
                        <a:spcBef>
                          <a:spcPts val="0"/>
                        </a:spcBef>
                        <a:spcAft>
                          <a:spcPts val="0"/>
                        </a:spcAft>
                      </a:pPr>
                      <a:r>
                        <a:rPr lang="en-US" sz="1800" b="0" dirty="0">
                          <a:effectLst/>
                        </a:rPr>
                        <a:t>Yes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0166" marR="50166" marT="0" marB="0"/>
                </a:tc>
                <a:tc>
                  <a:txBody>
                    <a:bodyPr/>
                    <a:lstStyle/>
                    <a:p>
                      <a:pPr marL="0" marR="0">
                        <a:lnSpc>
                          <a:spcPct val="115000"/>
                        </a:lnSpc>
                        <a:spcBef>
                          <a:spcPts val="0"/>
                        </a:spcBef>
                        <a:spcAft>
                          <a:spcPts val="0"/>
                        </a:spcAft>
                      </a:pPr>
                      <a:r>
                        <a:rPr lang="en-US" sz="1800" b="0" dirty="0">
                          <a:effectLst/>
                        </a:rPr>
                        <a:t>Two of three factors met (time and scope)</a:t>
                      </a:r>
                    </a:p>
                    <a:p>
                      <a:pPr marL="0" marR="0">
                        <a:lnSpc>
                          <a:spcPct val="115000"/>
                        </a:lnSpc>
                        <a:spcBef>
                          <a:spcPts val="0"/>
                        </a:spcBef>
                        <a:spcAft>
                          <a:spcPts val="0"/>
                        </a:spcAft>
                      </a:pPr>
                      <a:endParaRPr lang="en-US" sz="1800" b="0" dirty="0">
                        <a:effectLst/>
                      </a:endParaRPr>
                    </a:p>
                    <a:p>
                      <a:pPr marL="285750" marR="0" indent="-285750">
                        <a:lnSpc>
                          <a:spcPct val="115000"/>
                        </a:lnSpc>
                        <a:spcBef>
                          <a:spcPts val="0"/>
                        </a:spcBef>
                        <a:spcAft>
                          <a:spcPts val="0"/>
                        </a:spcAft>
                        <a:buFont typeface="Arial" panose="020B0604020202020204" pitchFamily="34" charset="0"/>
                        <a:buChar char="•"/>
                      </a:pPr>
                      <a:r>
                        <a:rPr lang="en-US" sz="1800" b="0" dirty="0">
                          <a:effectLst/>
                        </a:rPr>
                        <a:t>Finite timeframe</a:t>
                      </a:r>
                    </a:p>
                    <a:p>
                      <a:pPr marL="285750" marR="0" indent="-285750">
                        <a:lnSpc>
                          <a:spcPct val="115000"/>
                        </a:lnSpc>
                        <a:spcBef>
                          <a:spcPts val="0"/>
                        </a:spcBef>
                        <a:spcAft>
                          <a:spcPts val="0"/>
                        </a:spcAft>
                        <a:buFont typeface="Arial" panose="020B0604020202020204" pitchFamily="34" charset="0"/>
                        <a:buChar char="•"/>
                      </a:pPr>
                      <a:r>
                        <a:rPr lang="en-US" sz="1800" b="0" dirty="0">
                          <a:effectLst/>
                        </a:rPr>
                        <a:t>Scope limited to emails sent or received by McGinty </a:t>
                      </a:r>
                    </a:p>
                    <a:p>
                      <a:pPr marL="285750" marR="0" indent="-285750">
                        <a:lnSpc>
                          <a:spcPct val="115000"/>
                        </a:lnSpc>
                        <a:spcBef>
                          <a:spcPts val="0"/>
                        </a:spcBef>
                        <a:spcAft>
                          <a:spcPts val="0"/>
                        </a:spcAft>
                        <a:buFont typeface="Arial" panose="020B0604020202020204" pitchFamily="34" charset="0"/>
                        <a:buChar char="•"/>
                      </a:pPr>
                      <a:r>
                        <a:rPr lang="en-US" sz="1800" b="0" dirty="0">
                          <a:effectLst/>
                        </a:rPr>
                        <a:t>Although keyword list is lengthy and in some respects broad, in consideration of the narrower timeframe and scope of records and agency response upon receipt of keyword list, request is specific.</a:t>
                      </a:r>
                    </a:p>
                    <a:p>
                      <a:pPr marL="285750" marR="0" indent="-285750">
                        <a:lnSpc>
                          <a:spcPct val="115000"/>
                        </a:lnSpc>
                        <a:spcBef>
                          <a:spcPts val="0"/>
                        </a:spcBef>
                        <a:spcAft>
                          <a:spcPts val="0"/>
                        </a:spcAft>
                        <a:buFont typeface="Arial" panose="020B0604020202020204" pitchFamily="34" charset="0"/>
                        <a:buChar char="•"/>
                      </a:pPr>
                      <a:r>
                        <a:rPr lang="en-US" sz="1800" b="0" dirty="0">
                          <a:effectLst/>
                        </a:rPr>
                        <a:t>Keyword list is not necessarily a substitute for a properly defined subject matter. Agency continued processing request after receiving the keywords and should have raised any specificity concerns at that time.</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0166" marR="50166" marT="0" marB="0"/>
                </a:tc>
                <a:extLst>
                  <a:ext uri="{0D108BD9-81ED-4DB2-BD59-A6C34878D82A}">
                    <a16:rowId xmlns:a16="http://schemas.microsoft.com/office/drawing/2014/main" val="4063529846"/>
                  </a:ext>
                </a:extLst>
              </a:tr>
            </a:tbl>
          </a:graphicData>
        </a:graphic>
      </p:graphicFrame>
    </p:spTree>
    <p:extLst>
      <p:ext uri="{BB962C8B-B14F-4D97-AF65-F5344CB8AC3E}">
        <p14:creationId xmlns:p14="http://schemas.microsoft.com/office/powerpoint/2010/main" val="3088373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DA773-F028-4561-8517-12D3F98DF4FF}"/>
              </a:ext>
            </a:extLst>
          </p:cNvPr>
          <p:cNvSpPr>
            <a:spLocks noGrp="1"/>
          </p:cNvSpPr>
          <p:nvPr>
            <p:ph type="title"/>
          </p:nvPr>
        </p:nvSpPr>
        <p:spPr>
          <a:xfrm>
            <a:off x="838200" y="0"/>
            <a:ext cx="10515600" cy="1325563"/>
          </a:xfrm>
          <a:solidFill>
            <a:schemeClr val="accent2"/>
          </a:solidFill>
        </p:spPr>
        <p:txBody>
          <a:bodyPr>
            <a:normAutofit/>
          </a:bodyPr>
          <a:lstStyle/>
          <a:p>
            <a:r>
              <a:rPr lang="en-US" b="1" dirty="0">
                <a:solidFill>
                  <a:srgbClr val="FFFFFF"/>
                </a:solidFill>
              </a:rPr>
              <a:t>Case Law: Specificity</a:t>
            </a:r>
          </a:p>
        </p:txBody>
      </p:sp>
      <p:graphicFrame>
        <p:nvGraphicFramePr>
          <p:cNvPr id="6" name="Table 6">
            <a:extLst>
              <a:ext uri="{FF2B5EF4-FFF2-40B4-BE49-F238E27FC236}">
                <a16:creationId xmlns:a16="http://schemas.microsoft.com/office/drawing/2014/main" id="{C0BA1380-9694-42E2-A16C-5024D25FA5F0}"/>
              </a:ext>
            </a:extLst>
          </p:cNvPr>
          <p:cNvGraphicFramePr>
            <a:graphicFrameLocks noGrp="1"/>
          </p:cNvGraphicFramePr>
          <p:nvPr>
            <p:extLst>
              <p:ext uri="{D42A27DB-BD31-4B8C-83A1-F6EECF244321}">
                <p14:modId xmlns:p14="http://schemas.microsoft.com/office/powerpoint/2010/main" val="2776026988"/>
              </p:ext>
            </p:extLst>
          </p:nvPr>
        </p:nvGraphicFramePr>
        <p:xfrm>
          <a:off x="838199" y="1552574"/>
          <a:ext cx="10515599" cy="3838576"/>
        </p:xfrm>
        <a:graphic>
          <a:graphicData uri="http://schemas.openxmlformats.org/drawingml/2006/table">
            <a:tbl>
              <a:tblPr firstRow="1" bandRow="1">
                <a:tableStyleId>{5C22544A-7EE6-4342-B048-85BDC9FD1C3A}</a:tableStyleId>
              </a:tblPr>
              <a:tblGrid>
                <a:gridCol w="10515599">
                  <a:extLst>
                    <a:ext uri="{9D8B030D-6E8A-4147-A177-3AD203B41FA5}">
                      <a16:colId xmlns:a16="http://schemas.microsoft.com/office/drawing/2014/main" val="557658863"/>
                    </a:ext>
                  </a:extLst>
                </a:gridCol>
              </a:tblGrid>
              <a:tr h="492582">
                <a:tc>
                  <a:txBody>
                    <a:bodyPr/>
                    <a:lstStyle/>
                    <a:p>
                      <a:r>
                        <a:rPr lang="en-US" sz="2400" b="0" i="1" u="none" strike="noStrike" dirty="0">
                          <a:solidFill>
                            <a:srgbClr val="0563C1"/>
                          </a:solidFill>
                          <a:effectLst/>
                          <a:hlinkClick r:id="rId2">
                            <a:extLst>
                              <a:ext uri="{A12FA001-AC4F-418D-AE19-62706E023703}">
                                <ahyp:hlinkClr xmlns:ahyp="http://schemas.microsoft.com/office/drawing/2018/hyperlinkcolor" val="tx"/>
                              </a:ext>
                            </a:extLst>
                          </a:hlinkClick>
                        </a:rPr>
                        <a:t>Easton Area Sch. Dist. v. Baxter,</a:t>
                      </a:r>
                      <a:r>
                        <a:rPr lang="en-US" sz="2400" i="0" u="none" strike="noStrike" dirty="0">
                          <a:solidFill>
                            <a:schemeClr val="bg1"/>
                          </a:solidFill>
                          <a:effectLst/>
                          <a:hlinkClick r:id="rId2">
                            <a:extLst>
                              <a:ext uri="{A12FA001-AC4F-418D-AE19-62706E023703}">
                                <ahyp:hlinkClr xmlns:ahyp="http://schemas.microsoft.com/office/drawing/2018/hyperlinkcolor" val="tx"/>
                              </a:ext>
                            </a:extLst>
                          </a:hlinkClick>
                        </a:rPr>
                        <a:t>,</a:t>
                      </a:r>
                      <a:r>
                        <a:rPr lang="en-US" sz="2400" i="0" u="none" strike="noStrike" dirty="0">
                          <a:solidFill>
                            <a:schemeClr val="tx1"/>
                          </a:solidFill>
                          <a:effectLst/>
                          <a:hlinkClick r:id="rId2">
                            <a:extLst>
                              <a:ext uri="{A12FA001-AC4F-418D-AE19-62706E023703}">
                                <ahyp:hlinkClr xmlns:ahyp="http://schemas.microsoft.com/office/drawing/2018/hyperlinkcolor" val="tx"/>
                              </a:ext>
                            </a:extLst>
                          </a:hlinkClick>
                        </a:rPr>
                        <a:t> </a:t>
                      </a:r>
                      <a:r>
                        <a:rPr lang="en-US" sz="2400" b="0" i="0" u="none" strike="noStrike" dirty="0">
                          <a:solidFill>
                            <a:schemeClr val="tx1"/>
                          </a:solidFill>
                          <a:effectLst/>
                          <a:hlinkClick r:id="rId2">
                            <a:extLst>
                              <a:ext uri="{A12FA001-AC4F-418D-AE19-62706E023703}">
                                <ahyp:hlinkClr xmlns:ahyp="http://schemas.microsoft.com/office/drawing/2018/hyperlinkcolor" val="tx"/>
                              </a:ext>
                            </a:extLst>
                          </a:hlinkClick>
                        </a:rPr>
                        <a:t>35 A.3d 1259 (Pa. </a:t>
                      </a:r>
                      <a:r>
                        <a:rPr lang="en-US" sz="2400" b="0" i="0" u="none" strike="noStrike" dirty="0" err="1">
                          <a:solidFill>
                            <a:schemeClr val="tx1"/>
                          </a:solidFill>
                          <a:effectLst/>
                          <a:hlinkClick r:id="rId2">
                            <a:extLst>
                              <a:ext uri="{A12FA001-AC4F-418D-AE19-62706E023703}">
                                <ahyp:hlinkClr xmlns:ahyp="http://schemas.microsoft.com/office/drawing/2018/hyperlinkcolor" val="tx"/>
                              </a:ext>
                            </a:extLst>
                          </a:hlinkClick>
                        </a:rPr>
                        <a:t>Cmwlth</a:t>
                      </a:r>
                      <a:r>
                        <a:rPr lang="en-US" sz="2400" b="0" i="0" u="none" strike="noStrike" dirty="0">
                          <a:solidFill>
                            <a:schemeClr val="tx1"/>
                          </a:solidFill>
                          <a:effectLst/>
                          <a:hlinkClick r:id="rId2">
                            <a:extLst>
                              <a:ext uri="{A12FA001-AC4F-418D-AE19-62706E023703}">
                                <ahyp:hlinkClr xmlns:ahyp="http://schemas.microsoft.com/office/drawing/2018/hyperlinkcolor" val="tx"/>
                              </a:ext>
                            </a:extLst>
                          </a:hlinkClick>
                        </a:rPr>
                        <a:t>)</a:t>
                      </a:r>
                      <a:r>
                        <a:rPr lang="en-US" sz="2400" b="0" i="0" dirty="0">
                          <a:solidFill>
                            <a:schemeClr val="tx1"/>
                          </a:solidFill>
                          <a:effectLst/>
                        </a:rPr>
                        <a:t> </a:t>
                      </a:r>
                      <a:endParaRPr lang="en-US" sz="2400" dirty="0">
                        <a:solidFill>
                          <a:schemeClr val="tx1"/>
                        </a:solidFill>
                      </a:endParaRPr>
                    </a:p>
                  </a:txBody>
                  <a:tcPr>
                    <a:solidFill>
                      <a:schemeClr val="bg1"/>
                    </a:solidFill>
                  </a:tcPr>
                </a:tc>
                <a:extLst>
                  <a:ext uri="{0D108BD9-81ED-4DB2-BD59-A6C34878D82A}">
                    <a16:rowId xmlns:a16="http://schemas.microsoft.com/office/drawing/2014/main" val="2220697401"/>
                  </a:ext>
                </a:extLst>
              </a:tr>
              <a:tr h="1194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chemeClr val="bg1"/>
                          </a:solidFill>
                          <a:effectLst/>
                        </a:rPr>
                        <a:t>(finding request for all emails sent or received by any school board member in thirty-day period to be sufficiently specific because of short timeframe), </a:t>
                      </a:r>
                      <a:r>
                        <a:rPr lang="en-US" b="0" i="1" dirty="0">
                          <a:solidFill>
                            <a:schemeClr val="bg1"/>
                          </a:solidFill>
                          <a:effectLst/>
                        </a:rPr>
                        <a:t>appeal denied</a:t>
                      </a:r>
                      <a:r>
                        <a:rPr lang="en-US" b="0" i="0" dirty="0">
                          <a:solidFill>
                            <a:schemeClr val="bg1"/>
                          </a:solidFill>
                          <a:effectLst/>
                        </a:rPr>
                        <a:t>, </a:t>
                      </a:r>
                      <a:r>
                        <a:rPr lang="en-US" b="0" i="0" u="none" strike="noStrike" dirty="0">
                          <a:solidFill>
                            <a:schemeClr val="bg1"/>
                          </a:solidFill>
                          <a:effectLst/>
                          <a:hlinkClick r:id="rId2">
                            <a:extLst>
                              <a:ext uri="{A12FA001-AC4F-418D-AE19-62706E023703}">
                                <ahyp:hlinkClr xmlns:ahyp="http://schemas.microsoft.com/office/drawing/2018/hyperlinkcolor" val="tx"/>
                              </a:ext>
                            </a:extLst>
                          </a:hlinkClick>
                        </a:rPr>
                        <a:t>617 Pa. 641, 54 A.3d 350 (Pa. 2012)</a:t>
                      </a:r>
                      <a:endParaRPr lang="en-US" u="none" strike="noStrike" dirty="0">
                        <a:solidFill>
                          <a:schemeClr val="bg1"/>
                        </a:solidFill>
                      </a:endParaRPr>
                    </a:p>
                    <a:p>
                      <a:endParaRPr lang="en-US" dirty="0"/>
                    </a:p>
                  </a:txBody>
                  <a:tcPr>
                    <a:solidFill>
                      <a:schemeClr val="accent1"/>
                    </a:solidFill>
                  </a:tcPr>
                </a:tc>
                <a:extLst>
                  <a:ext uri="{0D108BD9-81ED-4DB2-BD59-A6C34878D82A}">
                    <a16:rowId xmlns:a16="http://schemas.microsoft.com/office/drawing/2014/main" val="3548499858"/>
                  </a:ext>
                </a:extLst>
              </a:tr>
              <a:tr h="854296">
                <a:tc>
                  <a:txBody>
                    <a:bodyPr/>
                    <a:lstStyle/>
                    <a:p>
                      <a:r>
                        <a:rPr lang="en-US" i="1" dirty="0">
                          <a:solidFill>
                            <a:schemeClr val="bg1"/>
                          </a:solidFill>
                          <a:effectLst/>
                        </a:rPr>
                        <a:t> </a:t>
                      </a:r>
                    </a:p>
                    <a:p>
                      <a:r>
                        <a:rPr lang="en-US" sz="2400" i="1" u="none" strike="noStrike" dirty="0">
                          <a:solidFill>
                            <a:srgbClr val="0563C1"/>
                          </a:solidFill>
                          <a:effectLst/>
                          <a:hlinkClick r:id="rId2">
                            <a:extLst>
                              <a:ext uri="{A12FA001-AC4F-418D-AE19-62706E023703}">
                                <ahyp:hlinkClr xmlns:ahyp="http://schemas.microsoft.com/office/drawing/2018/hyperlinkcolor" val="tx"/>
                              </a:ext>
                            </a:extLst>
                          </a:hlinkClick>
                        </a:rPr>
                        <a:t>Mollick v. Twp. of Worcester,</a:t>
                      </a:r>
                      <a:r>
                        <a:rPr lang="en-US" sz="2400" b="0" i="0" u="none" strike="noStrike" dirty="0">
                          <a:solidFill>
                            <a:schemeClr val="bg1"/>
                          </a:solidFill>
                          <a:effectLst/>
                          <a:hlinkClick r:id="rId2">
                            <a:extLst>
                              <a:ext uri="{A12FA001-AC4F-418D-AE19-62706E023703}">
                                <ahyp:hlinkClr xmlns:ahyp="http://schemas.microsoft.com/office/drawing/2018/hyperlinkcolor" val="tx"/>
                              </a:ext>
                            </a:extLst>
                          </a:hlinkClick>
                        </a:rPr>
                        <a:t> </a:t>
                      </a:r>
                      <a:r>
                        <a:rPr lang="en-US" sz="2400" b="0" i="0" u="none" strike="noStrike" dirty="0">
                          <a:solidFill>
                            <a:schemeClr val="tx1"/>
                          </a:solidFill>
                          <a:effectLst/>
                          <a:hlinkClick r:id="rId2">
                            <a:extLst>
                              <a:ext uri="{A12FA001-AC4F-418D-AE19-62706E023703}">
                                <ahyp:hlinkClr xmlns:ahyp="http://schemas.microsoft.com/office/drawing/2018/hyperlinkcolor" val="tx"/>
                              </a:ext>
                            </a:extLst>
                          </a:hlinkClick>
                        </a:rPr>
                        <a:t>32 A.3d 859 (Pa. </a:t>
                      </a:r>
                      <a:r>
                        <a:rPr lang="en-US" sz="2400" b="0" i="0" u="none" strike="noStrike" dirty="0" err="1">
                          <a:solidFill>
                            <a:schemeClr val="tx1"/>
                          </a:solidFill>
                          <a:effectLst/>
                          <a:hlinkClick r:id="rId2">
                            <a:extLst>
                              <a:ext uri="{A12FA001-AC4F-418D-AE19-62706E023703}">
                                <ahyp:hlinkClr xmlns:ahyp="http://schemas.microsoft.com/office/drawing/2018/hyperlinkcolor" val="tx"/>
                              </a:ext>
                            </a:extLst>
                          </a:hlinkClick>
                        </a:rPr>
                        <a:t>Cmwlth</a:t>
                      </a:r>
                      <a:r>
                        <a:rPr lang="en-US" sz="2400" b="0" i="0" u="none" strike="noStrike" dirty="0">
                          <a:solidFill>
                            <a:schemeClr val="tx1"/>
                          </a:solidFill>
                          <a:effectLst/>
                          <a:hlinkClick r:id="rId2">
                            <a:extLst>
                              <a:ext uri="{A12FA001-AC4F-418D-AE19-62706E023703}">
                                <ahyp:hlinkClr xmlns:ahyp="http://schemas.microsoft.com/office/drawing/2018/hyperlinkcolor" val="tx"/>
                              </a:ext>
                            </a:extLst>
                          </a:hlinkClick>
                        </a:rPr>
                        <a:t>. 2011)</a:t>
                      </a:r>
                      <a:r>
                        <a:rPr lang="en-US" sz="2400" b="0" i="0" dirty="0">
                          <a:solidFill>
                            <a:schemeClr val="tx1"/>
                          </a:solidFill>
                          <a:effectLst/>
                        </a:rPr>
                        <a:t> </a:t>
                      </a:r>
                      <a:endParaRPr lang="en-US" sz="2400" dirty="0"/>
                    </a:p>
                  </a:txBody>
                  <a:tcPr anchor="b">
                    <a:solidFill>
                      <a:schemeClr val="bg1"/>
                    </a:solidFill>
                  </a:tcPr>
                </a:tc>
                <a:extLst>
                  <a:ext uri="{0D108BD9-81ED-4DB2-BD59-A6C34878D82A}">
                    <a16:rowId xmlns:a16="http://schemas.microsoft.com/office/drawing/2014/main" val="531754602"/>
                  </a:ext>
                </a:extLst>
              </a:tr>
              <a:tr h="1297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chemeClr val="bg1"/>
                          </a:solidFill>
                          <a:effectLst/>
                        </a:rPr>
                        <a:t>(concluding request for emails "regarding any Township business and/or activities" insufficiently specific because it "fail[ed] to specify what category or type of Township business or activity" for which information was sought).</a:t>
                      </a:r>
                      <a:endParaRPr lang="en-US" dirty="0">
                        <a:solidFill>
                          <a:schemeClr val="bg1"/>
                        </a:solidFill>
                      </a:endParaRPr>
                    </a:p>
                    <a:p>
                      <a:endParaRPr lang="en-US" dirty="0"/>
                    </a:p>
                  </a:txBody>
                  <a:tcPr>
                    <a:solidFill>
                      <a:schemeClr val="accent1"/>
                    </a:solidFill>
                  </a:tcPr>
                </a:tc>
                <a:extLst>
                  <a:ext uri="{0D108BD9-81ED-4DB2-BD59-A6C34878D82A}">
                    <a16:rowId xmlns:a16="http://schemas.microsoft.com/office/drawing/2014/main" val="3785169724"/>
                  </a:ext>
                </a:extLst>
              </a:tr>
            </a:tbl>
          </a:graphicData>
        </a:graphic>
      </p:graphicFrame>
    </p:spTree>
    <p:extLst>
      <p:ext uri="{BB962C8B-B14F-4D97-AF65-F5344CB8AC3E}">
        <p14:creationId xmlns:p14="http://schemas.microsoft.com/office/powerpoint/2010/main" val="2213672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07B158F-0F79-4A8B-B8E0-EBE0F84828A8}"/>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Tips for Requesters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6BC508F-19F8-460B-BB1F-D90E7FE13708}"/>
              </a:ext>
            </a:extLst>
          </p:cNvPr>
          <p:cNvSpPr>
            <a:spLocks noGrp="1"/>
          </p:cNvSpPr>
          <p:nvPr>
            <p:ph idx="1"/>
          </p:nvPr>
        </p:nvSpPr>
        <p:spPr>
          <a:xfrm>
            <a:off x="4447308" y="591344"/>
            <a:ext cx="6906491" cy="5585619"/>
          </a:xfrm>
        </p:spPr>
        <p:txBody>
          <a:bodyPr anchor="ctr">
            <a:normAutofit lnSpcReduction="10000"/>
          </a:bodyPr>
          <a:lstStyle/>
          <a:p>
            <a:r>
              <a:rPr lang="en-US" b="1" u="sng" dirty="0"/>
              <a:t>Requester</a:t>
            </a:r>
            <a:r>
              <a:rPr lang="en-US" dirty="0"/>
              <a:t> </a:t>
            </a:r>
          </a:p>
          <a:p>
            <a:pPr lvl="1"/>
            <a:r>
              <a:rPr lang="en-US" sz="2800" dirty="0"/>
              <a:t>Don’t go on a fishing expedition – use a fishing pole not a net</a:t>
            </a:r>
          </a:p>
          <a:p>
            <a:pPr lvl="1"/>
            <a:r>
              <a:rPr lang="en-US" sz="2800" dirty="0"/>
              <a:t>Limit subject matter in a meaningful way</a:t>
            </a:r>
          </a:p>
          <a:p>
            <a:pPr lvl="1"/>
            <a:r>
              <a:rPr lang="en-US" sz="2800" dirty="0"/>
              <a:t>Be realistic in what you request </a:t>
            </a:r>
          </a:p>
          <a:p>
            <a:pPr lvl="2"/>
            <a:r>
              <a:rPr lang="en-US" sz="2800" dirty="0"/>
              <a:t>I want all records or any records related to everything the agency does.</a:t>
            </a:r>
          </a:p>
          <a:p>
            <a:pPr lvl="2"/>
            <a:r>
              <a:rPr lang="en-US" sz="2800" dirty="0"/>
              <a:t>I want records that show agency violated the law  </a:t>
            </a:r>
          </a:p>
          <a:p>
            <a:pPr lvl="1"/>
            <a:r>
              <a:rPr lang="en-US" sz="2800" dirty="0"/>
              <a:t>Be willing to work with agency</a:t>
            </a:r>
          </a:p>
          <a:p>
            <a:pPr lvl="1"/>
            <a:r>
              <a:rPr lang="en-US" sz="2800" dirty="0"/>
              <a:t>Is it better to file a second more specific request</a:t>
            </a:r>
          </a:p>
          <a:p>
            <a:pPr lvl="1"/>
            <a:r>
              <a:rPr lang="en-US" sz="2800" dirty="0"/>
              <a:t>Don’t make discovery requests</a:t>
            </a:r>
          </a:p>
        </p:txBody>
      </p:sp>
    </p:spTree>
    <p:extLst>
      <p:ext uri="{BB962C8B-B14F-4D97-AF65-F5344CB8AC3E}">
        <p14:creationId xmlns:p14="http://schemas.microsoft.com/office/powerpoint/2010/main" val="2830753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07B158F-0F79-4A8B-B8E0-EBE0F84828A8}"/>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Tips for Agencies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6BC508F-19F8-460B-BB1F-D90E7FE13708}"/>
              </a:ext>
            </a:extLst>
          </p:cNvPr>
          <p:cNvSpPr>
            <a:spLocks noGrp="1"/>
          </p:cNvSpPr>
          <p:nvPr>
            <p:ph idx="1"/>
          </p:nvPr>
        </p:nvSpPr>
        <p:spPr>
          <a:xfrm>
            <a:off x="4447308" y="591344"/>
            <a:ext cx="6906491" cy="5585619"/>
          </a:xfrm>
        </p:spPr>
        <p:txBody>
          <a:bodyPr anchor="ctr">
            <a:normAutofit/>
          </a:bodyPr>
          <a:lstStyle/>
          <a:p>
            <a:r>
              <a:rPr lang="en-US" b="1" u="sng" dirty="0"/>
              <a:t>Agency</a:t>
            </a:r>
            <a:r>
              <a:rPr lang="en-US" dirty="0"/>
              <a:t> </a:t>
            </a:r>
          </a:p>
          <a:p>
            <a:pPr lvl="1"/>
            <a:r>
              <a:rPr lang="en-US" sz="2800" dirty="0"/>
              <a:t>Avoid using specificity as a license to deny</a:t>
            </a:r>
          </a:p>
          <a:p>
            <a:pPr lvl="1"/>
            <a:r>
              <a:rPr lang="en-US" sz="2800" dirty="0"/>
              <a:t>Avoid Wordsmithing</a:t>
            </a:r>
          </a:p>
          <a:p>
            <a:pPr lvl="2"/>
            <a:r>
              <a:rPr lang="en-US" dirty="0">
                <a:effectLst/>
                <a:ea typeface="Times New Roman" panose="02020603050405020304" pitchFamily="18" charset="0"/>
              </a:rPr>
              <a:t>When interpreting a RTKL request, agencies should rely on </a:t>
            </a:r>
            <a:r>
              <a:rPr lang="en-US" b="1" u="sng" dirty="0">
                <a:effectLst/>
                <a:ea typeface="Times New Roman" panose="02020603050405020304" pitchFamily="18" charset="0"/>
              </a:rPr>
              <a:t>the common meaning of words and phrases</a:t>
            </a:r>
            <a:r>
              <a:rPr lang="en-US" dirty="0">
                <a:effectLst/>
                <a:ea typeface="Times New Roman" panose="02020603050405020304" pitchFamily="18" charset="0"/>
              </a:rPr>
              <a:t>, as the RTKL is remedial legislation that must be interpreted to maximize access. </a:t>
            </a:r>
          </a:p>
          <a:p>
            <a:pPr lvl="2"/>
            <a:r>
              <a:rPr lang="en-US" dirty="0"/>
              <a:t>Example:  T</a:t>
            </a:r>
            <a:r>
              <a:rPr lang="en-US" dirty="0">
                <a:effectLst/>
                <a:ea typeface="Times New Roman" panose="02020603050405020304" pitchFamily="18" charset="0"/>
              </a:rPr>
              <a:t>he terms “…presentations and attachments” are “undefined” and “ambiguous.”  </a:t>
            </a:r>
            <a:br>
              <a:rPr lang="en-US" dirty="0">
                <a:effectLst/>
                <a:ea typeface="Times New Roman" panose="02020603050405020304" pitchFamily="18" charset="0"/>
              </a:rPr>
            </a:br>
            <a:r>
              <a:rPr lang="en-US" dirty="0">
                <a:effectLst/>
                <a:ea typeface="Times New Roman" panose="02020603050405020304" pitchFamily="18" charset="0"/>
              </a:rPr>
              <a:t>OOR: Given the widel</a:t>
            </a:r>
            <a:r>
              <a:rPr lang="en-US" dirty="0">
                <a:ea typeface="Times New Roman" panose="02020603050405020304" pitchFamily="18" charset="0"/>
              </a:rPr>
              <a:t>y understood meaning of presentation and attachment = specific</a:t>
            </a:r>
            <a:r>
              <a:rPr lang="en-US" dirty="0"/>
              <a:t> </a:t>
            </a:r>
          </a:p>
          <a:p>
            <a:pPr lvl="1"/>
            <a:r>
              <a:rPr lang="en-US" sz="2800" dirty="0"/>
              <a:t>Avoid exaggerating size of request to claim overburdensome</a:t>
            </a:r>
          </a:p>
          <a:p>
            <a:pPr lvl="2"/>
            <a:r>
              <a:rPr lang="en-US" dirty="0"/>
              <a:t>A chain of 25 emails with 25 different people copied is not 625 emails – it is 25 emails</a:t>
            </a:r>
          </a:p>
        </p:txBody>
      </p:sp>
    </p:spTree>
    <p:extLst>
      <p:ext uri="{BB962C8B-B14F-4D97-AF65-F5344CB8AC3E}">
        <p14:creationId xmlns:p14="http://schemas.microsoft.com/office/powerpoint/2010/main" val="189802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25FF6E4-A725-40D9-A2EB-2FADA82EF4AE}"/>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Specificity Worksheet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F581488-1054-46FC-8808-B21EE6AE5F81}"/>
              </a:ext>
            </a:extLst>
          </p:cNvPr>
          <p:cNvSpPr>
            <a:spLocks noGrp="1"/>
          </p:cNvSpPr>
          <p:nvPr>
            <p:ph idx="1"/>
          </p:nvPr>
        </p:nvSpPr>
        <p:spPr>
          <a:xfrm>
            <a:off x="4447308" y="636190"/>
            <a:ext cx="6906491" cy="5585619"/>
          </a:xfrm>
        </p:spPr>
        <p:txBody>
          <a:bodyPr anchor="ctr">
            <a:normAutofit/>
          </a:bodyPr>
          <a:lstStyle/>
          <a:p>
            <a:pPr marL="0" marR="0" indent="0">
              <a:spcBef>
                <a:spcPts val="0"/>
              </a:spcBef>
              <a:spcAft>
                <a:spcPts val="800"/>
              </a:spcAft>
              <a:buNone/>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Commonwealth Court has developed a </a:t>
            </a:r>
            <a:r>
              <a:rPr lang="en-US" sz="2200" dirty="0">
                <a:latin typeface="Calibri" panose="020F0502020204030204" pitchFamily="34" charset="0"/>
                <a:ea typeface="Calibri" panose="020F0502020204030204" pitchFamily="34" charset="0"/>
                <a:cs typeface="Times New Roman" panose="02020603050405020304" pitchFamily="18" charset="0"/>
              </a:rPr>
              <a:t>multi-factor </a:t>
            </a:r>
            <a:r>
              <a:rPr lang="en-US" sz="2200" dirty="0">
                <a:effectLst/>
                <a:latin typeface="Calibri" panose="020F0502020204030204" pitchFamily="34" charset="0"/>
                <a:ea typeface="Calibri" panose="020F0502020204030204" pitchFamily="34" charset="0"/>
                <a:cs typeface="Times New Roman" panose="02020603050405020304" pitchFamily="18" charset="0"/>
              </a:rPr>
              <a:t>test to help determine whether a request is sufficiently specific.  The request must have at least two of these and should have all three: a subject matter, scope, and timeframe.  Every request is reviewed on a case-by-case basis.  The following does not constitute legal advice or binding policy and is only intended to provide helpful questions to assist in drafting a request.</a:t>
            </a:r>
          </a:p>
          <a:p>
            <a:pPr marL="0" marR="0" indent="0">
              <a:spcBef>
                <a:spcPts val="0"/>
              </a:spcBef>
              <a:spcAft>
                <a:spcPts val="800"/>
              </a:spcAft>
              <a:buNone/>
            </a:pPr>
            <a:endParaRPr lang="en-US" sz="2200" b="1"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200" b="1" u="sng" dirty="0">
                <a:effectLst/>
                <a:latin typeface="Calibri" panose="020F0502020204030204" pitchFamily="34" charset="0"/>
                <a:ea typeface="Calibri" panose="020F0502020204030204" pitchFamily="34" charset="0"/>
                <a:cs typeface="Times New Roman" panose="02020603050405020304" pitchFamily="18" charset="0"/>
              </a:rPr>
              <a:t>Wording and approaches to avoid:</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Avoid using problematic phrases like:</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	- including but not limited to</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	- any and all</a:t>
            </a:r>
          </a:p>
          <a:p>
            <a:pPr marR="0" lvl="0">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Avoid using overly long timeframes:</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e.g. “All records, files, and emails from 2021-2022”</a:t>
            </a:r>
          </a:p>
          <a:p>
            <a:pPr marR="0" lvl="0">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Avoid using just a list of keywords</a:t>
            </a:r>
          </a:p>
        </p:txBody>
      </p:sp>
    </p:spTree>
    <p:extLst>
      <p:ext uri="{BB962C8B-B14F-4D97-AF65-F5344CB8AC3E}">
        <p14:creationId xmlns:p14="http://schemas.microsoft.com/office/powerpoint/2010/main" val="2326238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25FF6E4-A725-40D9-A2EB-2FADA82EF4AE}"/>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Specificity Worksheet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F581488-1054-46FC-8808-B21EE6AE5F81}"/>
              </a:ext>
            </a:extLst>
          </p:cNvPr>
          <p:cNvSpPr>
            <a:spLocks noGrp="1"/>
          </p:cNvSpPr>
          <p:nvPr>
            <p:ph idx="1"/>
          </p:nvPr>
        </p:nvSpPr>
        <p:spPr>
          <a:xfrm>
            <a:off x="4447308" y="591344"/>
            <a:ext cx="6906491" cy="5585619"/>
          </a:xfrm>
        </p:spPr>
        <p:txBody>
          <a:bodyPr anchor="ctr">
            <a:noAutofit/>
          </a:bodyPr>
          <a:lstStyle/>
          <a:p>
            <a:pPr marL="0" marR="0">
              <a:spcBef>
                <a:spcPts val="0"/>
              </a:spcBef>
              <a:spcAft>
                <a:spcPts val="800"/>
              </a:spcAft>
            </a:pPr>
            <a:r>
              <a:rPr lang="en-US" sz="2200" b="1" u="sng" dirty="0">
                <a:effectLst/>
                <a:latin typeface="Calibri" panose="020F0502020204030204" pitchFamily="34" charset="0"/>
                <a:ea typeface="Calibri" panose="020F0502020204030204" pitchFamily="34" charset="0"/>
                <a:cs typeface="Times New Roman" panose="02020603050405020304" pitchFamily="18" charset="0"/>
              </a:rPr>
              <a:t>The request should have a subject matter</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Does the request describe a transaction, incident, activity, event, topic, action or other agency business that is contained or discussed in the records you are requesting?</a:t>
            </a:r>
          </a:p>
          <a:p>
            <a:pPr marL="457200" marR="0">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Does the request explain how that transaction, incident, activity, event, topic, action or agency business relates to the records/information you are trying to request?</a:t>
            </a:r>
          </a:p>
          <a:p>
            <a:pPr marL="457200" marR="0">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Does the request seek a clearly defined universe (group) of documents? </a:t>
            </a:r>
          </a:p>
          <a:p>
            <a:pPr marL="457200" marR="0">
              <a:spcBef>
                <a:spcPts val="0"/>
              </a:spcBef>
              <a:spcAft>
                <a:spcPts val="800"/>
              </a:spcAft>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2200" b="1" u="sng" dirty="0">
                <a:effectLst/>
                <a:latin typeface="Calibri" panose="020F0502020204030204" pitchFamily="34" charset="0"/>
                <a:ea typeface="Calibri" panose="020F0502020204030204" pitchFamily="34" charset="0"/>
                <a:cs typeface="Times New Roman" panose="02020603050405020304" pitchFamily="18" charset="0"/>
              </a:rPr>
              <a:t>The request should have a proper scope</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Does the request explain the specific type or kind of records you are requesting? (e.g., e-mails, reports, formal decisions, video footage, etc.)</a:t>
            </a:r>
          </a:p>
          <a:p>
            <a:pPr marL="457200" marR="0">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Does the request seek records by naming the recipient(s) and/or sender(s)?  </a:t>
            </a:r>
          </a:p>
        </p:txBody>
      </p:sp>
    </p:spTree>
    <p:extLst>
      <p:ext uri="{BB962C8B-B14F-4D97-AF65-F5344CB8AC3E}">
        <p14:creationId xmlns:p14="http://schemas.microsoft.com/office/powerpoint/2010/main" val="9659709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25FF6E4-A725-40D9-A2EB-2FADA82EF4AE}"/>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Specificity Worksheet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F581488-1054-46FC-8808-B21EE6AE5F81}"/>
              </a:ext>
            </a:extLst>
          </p:cNvPr>
          <p:cNvSpPr>
            <a:spLocks noGrp="1"/>
          </p:cNvSpPr>
          <p:nvPr>
            <p:ph idx="1"/>
          </p:nvPr>
        </p:nvSpPr>
        <p:spPr>
          <a:xfrm>
            <a:off x="4447308" y="591344"/>
            <a:ext cx="6906491" cy="5585619"/>
          </a:xfrm>
        </p:spPr>
        <p:txBody>
          <a:bodyPr anchor="ctr">
            <a:normAutofit/>
          </a:bodyPr>
          <a:lstStyle/>
          <a:p>
            <a:pPr marL="0" marR="0">
              <a:spcBef>
                <a:spcPts val="0"/>
              </a:spcBef>
              <a:spcAft>
                <a:spcPts val="800"/>
              </a:spcAft>
            </a:pP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The request should have a timeframe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indent="228600">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Does the request identify a finite period of time?</a:t>
            </a:r>
          </a:p>
          <a:p>
            <a:pPr marL="457200" marR="0">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If that finite period of time is lengthy, does the rest of the request allow the agency to identify the specific records/information you are requesting? </a:t>
            </a:r>
          </a:p>
          <a:p>
            <a:pPr marL="457200" marR="0">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If there is no timeframe, does the rest of the request give enough detail to allow the agency to identify the specific records/information you are requesting?</a:t>
            </a:r>
          </a:p>
          <a:p>
            <a:pPr marL="457200" marR="0">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Additional note: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Answer any clarifying questions the agency may have about the request.</a:t>
            </a:r>
            <a:endParaRPr lang="en-US" sz="2400" dirty="0"/>
          </a:p>
        </p:txBody>
      </p:sp>
    </p:spTree>
    <p:extLst>
      <p:ext uri="{BB962C8B-B14F-4D97-AF65-F5344CB8AC3E}">
        <p14:creationId xmlns:p14="http://schemas.microsoft.com/office/powerpoint/2010/main" val="9243925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D4E1DB3-2E24-4D0E-B978-6A78DC1E0EFD}"/>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Additional Resources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76338AD-DEBC-41F6-99BE-E02660CB6A61}"/>
              </a:ext>
            </a:extLst>
          </p:cNvPr>
          <p:cNvSpPr>
            <a:spLocks noGrp="1"/>
          </p:cNvSpPr>
          <p:nvPr>
            <p:ph idx="1"/>
          </p:nvPr>
        </p:nvSpPr>
        <p:spPr>
          <a:xfrm>
            <a:off x="4447308" y="591344"/>
            <a:ext cx="6906491" cy="5585619"/>
          </a:xfrm>
        </p:spPr>
        <p:txBody>
          <a:bodyPr anchor="ctr">
            <a:normAutofit/>
          </a:bodyPr>
          <a:lstStyle/>
          <a:p>
            <a:r>
              <a:rPr lang="en-US" sz="1800" dirty="0"/>
              <a:t>OOR Docket Search – find an OOR appeal like yours</a:t>
            </a:r>
          </a:p>
          <a:p>
            <a:pPr lvl="1"/>
            <a:r>
              <a:rPr lang="en-US" sz="1800" dirty="0">
                <a:hlinkClick r:id="rId2"/>
              </a:rPr>
              <a:t>https://www.openrecords.pa.gov/Appeals/DocketSearch.cfm</a:t>
            </a:r>
            <a:endParaRPr lang="en-US" sz="1800" dirty="0"/>
          </a:p>
          <a:p>
            <a:r>
              <a:rPr lang="en-US" sz="1800" dirty="0"/>
              <a:t>Case Law – many court cases listed here</a:t>
            </a:r>
          </a:p>
          <a:p>
            <a:pPr lvl="1"/>
            <a:r>
              <a:rPr lang="en-US" sz="1800" dirty="0">
                <a:hlinkClick r:id="rId3"/>
              </a:rPr>
              <a:t>https://www.openrecords.pa.gov/Documents/RTKL/RTKL_Case_Index.pdf</a:t>
            </a:r>
            <a:endParaRPr lang="en-US" sz="1800" dirty="0"/>
          </a:p>
          <a:p>
            <a:r>
              <a:rPr lang="en-US" sz="1800" dirty="0"/>
              <a:t>Webinar Trainings</a:t>
            </a:r>
          </a:p>
          <a:p>
            <a:pPr lvl="1"/>
            <a:r>
              <a:rPr lang="en-US" sz="1700" dirty="0">
                <a:hlinkClick r:id="rId4"/>
              </a:rPr>
              <a:t>https://www.openrecords.pa.gov/RTKL/TrainingPresentations.cfm</a:t>
            </a:r>
            <a:endParaRPr lang="en-US" sz="1700" dirty="0"/>
          </a:p>
          <a:p>
            <a:pPr lvl="1"/>
            <a:r>
              <a:rPr lang="en-US" sz="1800" dirty="0">
                <a:hlinkClick r:id="rId5"/>
              </a:rPr>
              <a:t>https://www.openrecords.pa.gov/RTKL/TrainingVideos.cfm#web</a:t>
            </a:r>
            <a:endParaRPr lang="en-US" sz="1800" dirty="0"/>
          </a:p>
          <a:p>
            <a:r>
              <a:rPr lang="en-US" sz="1800" dirty="0"/>
              <a:t>OOR FAQs</a:t>
            </a:r>
          </a:p>
          <a:p>
            <a:pPr lvl="1"/>
            <a:r>
              <a:rPr lang="en-US" sz="1800" dirty="0">
                <a:hlinkClick r:id="rId6"/>
              </a:rPr>
              <a:t>https://www.openrecords.pa.gov/RTKL/About.cfm</a:t>
            </a:r>
            <a:endParaRPr lang="en-US" sz="1800" dirty="0"/>
          </a:p>
          <a:p>
            <a:r>
              <a:rPr lang="en-US" sz="1800" dirty="0"/>
              <a:t>How to file a request</a:t>
            </a:r>
          </a:p>
          <a:p>
            <a:pPr lvl="1"/>
            <a:r>
              <a:rPr lang="en-US" sz="1800" dirty="0">
                <a:hlinkClick r:id="rId7"/>
              </a:rPr>
              <a:t>https://www.openrecords.pa.gov/RTKL/HowToFile.cfm</a:t>
            </a:r>
            <a:endParaRPr lang="en-US" sz="1800" dirty="0"/>
          </a:p>
          <a:p>
            <a:r>
              <a:rPr lang="en-US" sz="1800" dirty="0"/>
              <a:t>How to file an appeal</a:t>
            </a:r>
          </a:p>
          <a:p>
            <a:pPr lvl="1"/>
            <a:r>
              <a:rPr lang="en-US" sz="1800" dirty="0">
                <a:hlinkClick r:id="rId8"/>
              </a:rPr>
              <a:t>https://www.openrecords.pa.gov/Appeals/HowToFile.cfm</a:t>
            </a:r>
            <a:endParaRPr lang="en-US" sz="1800" dirty="0"/>
          </a:p>
          <a:p>
            <a:pPr lvl="1"/>
            <a:endParaRPr lang="en-US" sz="2100" dirty="0"/>
          </a:p>
        </p:txBody>
      </p:sp>
    </p:spTree>
    <p:extLst>
      <p:ext uri="{BB962C8B-B14F-4D97-AF65-F5344CB8AC3E}">
        <p14:creationId xmlns:p14="http://schemas.microsoft.com/office/powerpoint/2010/main" val="1610321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7B158F-0F79-4A8B-B8E0-EBE0F84828A8}"/>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General Observations</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6BC508F-19F8-460B-BB1F-D90E7FE13708}"/>
              </a:ext>
            </a:extLst>
          </p:cNvPr>
          <p:cNvSpPr>
            <a:spLocks noGrp="1"/>
          </p:cNvSpPr>
          <p:nvPr>
            <p:ph idx="1"/>
          </p:nvPr>
        </p:nvSpPr>
        <p:spPr>
          <a:xfrm>
            <a:off x="4447308" y="591344"/>
            <a:ext cx="6906491" cy="5585619"/>
          </a:xfrm>
        </p:spPr>
        <p:txBody>
          <a:bodyPr anchor="ctr">
            <a:normAutofit/>
          </a:bodyPr>
          <a:lstStyle/>
          <a:p>
            <a:r>
              <a:rPr lang="en-US" b="1" dirty="0"/>
              <a:t>Use common sense</a:t>
            </a:r>
          </a:p>
          <a:p>
            <a:r>
              <a:rPr lang="en-US" b="1" dirty="0"/>
              <a:t>Be polite</a:t>
            </a:r>
          </a:p>
          <a:p>
            <a:r>
              <a:rPr lang="en-US" b="1" dirty="0"/>
              <a:t>Don’t unnecessarily complicate the process</a:t>
            </a:r>
          </a:p>
          <a:p>
            <a:endParaRPr lang="en-US" dirty="0"/>
          </a:p>
        </p:txBody>
      </p:sp>
    </p:spTree>
    <p:extLst>
      <p:ext uri="{BB962C8B-B14F-4D97-AF65-F5344CB8AC3E}">
        <p14:creationId xmlns:p14="http://schemas.microsoft.com/office/powerpoint/2010/main" val="1856542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6834" y="1153572"/>
            <a:ext cx="3200400" cy="4461163"/>
          </a:xfrm>
          <a:noFill/>
          <a:ln>
            <a:noFill/>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b="1" dirty="0">
                <a:solidFill>
                  <a:srgbClr val="FFFFFF"/>
                </a:solidFill>
                <a:latin typeface="+mj-lt"/>
                <a:ea typeface="+mj-ea"/>
                <a:cs typeface="+mj-cs"/>
              </a:rPr>
              <a:t>Purpose of Specificity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lnSpcReduction="10000"/>
          </a:bodyPr>
          <a:lstStyle/>
          <a:p>
            <a:r>
              <a:rPr lang="en-US" dirty="0"/>
              <a:t>Section 703:  A written request should identify or describe the records sought with </a:t>
            </a:r>
            <a:r>
              <a:rPr lang="en-US" b="1" u="sng" dirty="0"/>
              <a:t>sufficient specificity to enable the agency to ascertain which records are being requested</a:t>
            </a:r>
            <a:r>
              <a:rPr lang="en-US" dirty="0"/>
              <a:t> and shall include the name and address to which the agency should address its response</a:t>
            </a:r>
          </a:p>
          <a:p>
            <a:r>
              <a:rPr lang="en-US" dirty="0"/>
              <a:t>Purpose of specificity – Do you know what they are requesting – what records/information do they want</a:t>
            </a:r>
          </a:p>
          <a:p>
            <a:r>
              <a:rPr lang="en-US" dirty="0">
                <a:effectLst/>
                <a:latin typeface="Calibri" panose="020F0502020204030204" pitchFamily="34" charset="0"/>
                <a:ea typeface="Calibri" panose="020F0502020204030204" pitchFamily="34" charset="0"/>
                <a:cs typeface="Times New Roman" panose="02020603050405020304" pitchFamily="18" charset="0"/>
              </a:rPr>
              <a:t>The central question in evaluating the adequacy of a request is whether the request “sufficiently informs an agency of the records requested.” </a:t>
            </a:r>
            <a:endParaRPr lang="en-US" sz="1600" dirty="0"/>
          </a:p>
        </p:txBody>
      </p:sp>
    </p:spTree>
    <p:extLst>
      <p:ext uri="{BB962C8B-B14F-4D97-AF65-F5344CB8AC3E}">
        <p14:creationId xmlns:p14="http://schemas.microsoft.com/office/powerpoint/2010/main" val="2706526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6834" y="1153572"/>
            <a:ext cx="3200400" cy="4461163"/>
          </a:xfrm>
          <a:noFill/>
          <a:ln>
            <a:noFill/>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b="1" dirty="0">
                <a:solidFill>
                  <a:srgbClr val="FFFFFF"/>
                </a:solidFill>
                <a:latin typeface="+mj-lt"/>
                <a:ea typeface="+mj-ea"/>
                <a:cs typeface="+mj-cs"/>
              </a:rPr>
              <a:t>General Observations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pPr lvl="1"/>
            <a:r>
              <a:rPr lang="en-US" sz="2800" dirty="0"/>
              <a:t>Burdensome (volume) does not equate to insufficiently specific – but may be a factor</a:t>
            </a:r>
          </a:p>
          <a:p>
            <a:pPr lvl="2"/>
            <a:r>
              <a:rPr lang="en-US" sz="2800" dirty="0">
                <a:effectLst/>
                <a:latin typeface="Calibri" panose="020F0502020204030204" pitchFamily="34" charset="0"/>
                <a:ea typeface="Calibri" panose="020F0502020204030204" pitchFamily="34" charset="0"/>
                <a:cs typeface="Times New Roman" panose="02020603050405020304" pitchFamily="18" charset="0"/>
              </a:rPr>
              <a:t>How much work (burden) is it to the agency?  </a:t>
            </a:r>
          </a:p>
          <a:p>
            <a:pPr lvl="2"/>
            <a:r>
              <a:rPr lang="en-US" sz="2800" dirty="0">
                <a:effectLst/>
                <a:latin typeface="Calibri" panose="020F0502020204030204" pitchFamily="34" charset="0"/>
                <a:ea typeface="Calibri" panose="020F0502020204030204" pitchFamily="34" charset="0"/>
                <a:cs typeface="Times New Roman" panose="02020603050405020304" pitchFamily="18" charset="0"/>
              </a:rPr>
              <a:t>Why is it that much work/burden?  </a:t>
            </a:r>
          </a:p>
          <a:p>
            <a:pPr lvl="3"/>
            <a:r>
              <a:rPr lang="en-US" sz="2800" dirty="0">
                <a:latin typeface="Calibri" panose="020F0502020204030204" pitchFamily="34" charset="0"/>
                <a:ea typeface="Calibri" panose="020F0502020204030204" pitchFamily="34" charset="0"/>
                <a:cs typeface="Times New Roman" panose="02020603050405020304" pitchFamily="18" charset="0"/>
              </a:rPr>
              <a:t>From the number of records requested?</a:t>
            </a:r>
          </a:p>
          <a:p>
            <a:pPr lvl="3"/>
            <a:r>
              <a:rPr lang="en-US" sz="2800" dirty="0">
                <a:effectLst/>
                <a:latin typeface="Calibri" panose="020F0502020204030204" pitchFamily="34" charset="0"/>
                <a:ea typeface="Calibri" panose="020F0502020204030204" pitchFamily="34" charset="0"/>
                <a:cs typeface="Times New Roman" panose="02020603050405020304" pitchFamily="18" charset="0"/>
              </a:rPr>
              <a:t>From how the records are organized and maintained?</a:t>
            </a:r>
          </a:p>
          <a:p>
            <a:pPr lvl="3"/>
            <a:r>
              <a:rPr lang="en-US" sz="2800" dirty="0">
                <a:latin typeface="Calibri" panose="020F0502020204030204" pitchFamily="34" charset="0"/>
                <a:ea typeface="Calibri" panose="020F0502020204030204" pitchFamily="34" charset="0"/>
                <a:cs typeface="Times New Roman" panose="02020603050405020304" pitchFamily="18" charset="0"/>
              </a:rPr>
              <a:t>From another cause?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9849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6834" y="1153572"/>
            <a:ext cx="3200400" cy="4461163"/>
          </a:xfrm>
          <a:noFill/>
          <a:ln>
            <a:noFill/>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b="1" dirty="0">
                <a:solidFill>
                  <a:srgbClr val="FFFFFF"/>
                </a:solidFill>
                <a:latin typeface="+mj-lt"/>
                <a:ea typeface="+mj-ea"/>
                <a:cs typeface="+mj-cs"/>
              </a:rPr>
              <a:t>General Observations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pPr lvl="1"/>
            <a:r>
              <a:rPr lang="en-US" sz="2800" dirty="0"/>
              <a:t>Compliance with RTKL is a statutory responsibility/duty just like other responsibilities/duties</a:t>
            </a:r>
          </a:p>
          <a:p>
            <a:pPr lvl="2"/>
            <a:r>
              <a:rPr lang="en-US" sz="1800" dirty="0">
                <a:solidFill>
                  <a:srgbClr val="202124"/>
                </a:solidFill>
                <a:effectLst/>
                <a:latin typeface="Arial" panose="020B0604020202020204" pitchFamily="34" charset="0"/>
                <a:ea typeface="Calibri" panose="020F0502020204030204" pitchFamily="34" charset="0"/>
              </a:rPr>
              <a:t>Education, </a:t>
            </a:r>
            <a:r>
              <a:rPr lang="en-US" sz="1800" dirty="0">
                <a:solidFill>
                  <a:srgbClr val="202124"/>
                </a:solidFill>
                <a:latin typeface="Arial" panose="020B0604020202020204" pitchFamily="34" charset="0"/>
                <a:ea typeface="Calibri" panose="020F0502020204030204" pitchFamily="34" charset="0"/>
              </a:rPr>
              <a:t>safety, regulation, oversight, p</a:t>
            </a:r>
            <a:r>
              <a:rPr lang="en-US" sz="1800" dirty="0">
                <a:solidFill>
                  <a:srgbClr val="202124"/>
                </a:solidFill>
                <a:effectLst/>
                <a:latin typeface="Arial" panose="020B0604020202020204" pitchFamily="34" charset="0"/>
                <a:ea typeface="Calibri" panose="020F0502020204030204" pitchFamily="34" charset="0"/>
              </a:rPr>
              <a:t>arks and recreation services, police and fire departments, housing services, emergency medical services, municipal courts, transportation services (including public transportation), and public works (streets, sewers, snow removal, signage, and so forth)</a:t>
            </a:r>
            <a:br>
              <a:rPr lang="en-US" sz="2400" dirty="0"/>
            </a:br>
            <a:endParaRPr lang="en-US" sz="2400" dirty="0"/>
          </a:p>
          <a:p>
            <a:pPr lvl="1"/>
            <a:r>
              <a:rPr lang="en-US" sz="2800" dirty="0"/>
              <a:t>A request may be sufficiently specific even though it requests broad categories of records</a:t>
            </a:r>
          </a:p>
          <a:p>
            <a:pPr lvl="1"/>
            <a:r>
              <a:rPr lang="en-US" sz="2800" dirty="0">
                <a:effectLst/>
                <a:latin typeface="Calibri" panose="020F0502020204030204" pitchFamily="34" charset="0"/>
                <a:ea typeface="Calibri" panose="020F0502020204030204" pitchFamily="34" charset="0"/>
                <a:cs typeface="Times New Roman" panose="02020603050405020304" pitchFamily="18" charset="0"/>
              </a:rPr>
              <a:t>Generally, the bigger the agency, the greater need for specificity</a:t>
            </a:r>
            <a:endParaRPr lang="en-US" dirty="0"/>
          </a:p>
        </p:txBody>
      </p:sp>
    </p:spTree>
    <p:extLst>
      <p:ext uri="{BB962C8B-B14F-4D97-AF65-F5344CB8AC3E}">
        <p14:creationId xmlns:p14="http://schemas.microsoft.com/office/powerpoint/2010/main" val="1571092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6834" y="1153572"/>
            <a:ext cx="3200400" cy="4461163"/>
          </a:xfrm>
          <a:noFill/>
          <a:ln>
            <a:noFill/>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b="1" dirty="0">
                <a:solidFill>
                  <a:srgbClr val="FFFFFF"/>
                </a:solidFill>
                <a:latin typeface="+mj-lt"/>
                <a:ea typeface="+mj-ea"/>
                <a:cs typeface="+mj-cs"/>
              </a:rPr>
              <a:t>General Observations </a:t>
            </a:r>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fontScale="92500" lnSpcReduction="10000"/>
          </a:bodyPr>
          <a:lstStyle/>
          <a:p>
            <a:pPr lvl="1"/>
            <a:r>
              <a:rPr lang="en-US" sz="2800" dirty="0"/>
              <a:t>Use of the word “all” does not render automatically insufficiently specific</a:t>
            </a:r>
          </a:p>
          <a:p>
            <a:pPr lvl="2"/>
            <a:r>
              <a:rPr lang="en-US" sz="2800" dirty="0"/>
              <a:t>“but not limited to” and “any and all” – do raise specificity questions</a:t>
            </a:r>
            <a:br>
              <a:rPr lang="en-US" sz="2800" dirty="0"/>
            </a:br>
            <a:endParaRPr lang="en-US" sz="2800" dirty="0"/>
          </a:p>
          <a:p>
            <a:pPr lvl="1"/>
            <a:r>
              <a:rPr lang="en-US" sz="2800" dirty="0"/>
              <a:t>A request can be partially specific</a:t>
            </a:r>
          </a:p>
          <a:p>
            <a:pPr lvl="2"/>
            <a:r>
              <a:rPr lang="en-US" sz="2800" dirty="0"/>
              <a:t>Records can be given without waving the lack of specificity argument</a:t>
            </a:r>
          </a:p>
          <a:p>
            <a:pPr lvl="2"/>
            <a:r>
              <a:rPr lang="en-US" sz="2800" b="0" i="0" dirty="0">
                <a:effectLst/>
              </a:rPr>
              <a:t>Example: Any and all records, files, or manual(s), communication(s) of any kind…[related to </a:t>
            </a:r>
            <a:r>
              <a:rPr lang="en-US" sz="2800" dirty="0"/>
              <a:t>v</a:t>
            </a:r>
            <a:r>
              <a:rPr lang="en-US" sz="2800" b="0" i="0" dirty="0">
                <a:effectLst/>
              </a:rPr>
              <a:t>ehicle stops]."</a:t>
            </a:r>
          </a:p>
          <a:p>
            <a:pPr lvl="3"/>
            <a:r>
              <a:rPr lang="en-US" sz="2800" dirty="0">
                <a:ea typeface="Calibri" panose="020F0502020204030204" pitchFamily="34" charset="0"/>
                <a:cs typeface="Times New Roman" panose="02020603050405020304" pitchFamily="18" charset="0"/>
              </a:rPr>
              <a:t>Manual(s) is only part that is specific </a:t>
            </a:r>
          </a:p>
          <a:p>
            <a:pPr marL="1371600" lvl="3" indent="0">
              <a:buNone/>
            </a:pPr>
            <a:r>
              <a:rPr lang="en-US" sz="2800" u="sng" dirty="0">
                <a:effectLst/>
                <a:ea typeface="Calibri" panose="020F0502020204030204" pitchFamily="34" charset="0"/>
                <a:cs typeface="Times New Roman" panose="02020603050405020304" pitchFamily="18" charset="0"/>
              </a:rPr>
              <a:t>Pa. State Police v. Office of Open Records</a:t>
            </a:r>
            <a:r>
              <a:rPr lang="en-US" sz="2800" dirty="0">
                <a:effectLst/>
                <a:ea typeface="Calibri" panose="020F0502020204030204" pitchFamily="34" charset="0"/>
                <a:cs typeface="Times New Roman" panose="02020603050405020304" pitchFamily="18" charset="0"/>
              </a:rPr>
              <a:t>, 995 A.2d 515, 516 (Pa. Commw. Ct. 2010)</a:t>
            </a:r>
            <a:endParaRPr lang="en-US" sz="1700" dirty="0"/>
          </a:p>
          <a:p>
            <a:endParaRPr lang="en-US" sz="1700" dirty="0"/>
          </a:p>
        </p:txBody>
      </p:sp>
    </p:spTree>
    <p:extLst>
      <p:ext uri="{BB962C8B-B14F-4D97-AF65-F5344CB8AC3E}">
        <p14:creationId xmlns:p14="http://schemas.microsoft.com/office/powerpoint/2010/main" val="724288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6834" y="1153572"/>
            <a:ext cx="3200400" cy="4461163"/>
          </a:xfrm>
          <a:noFill/>
          <a:ln>
            <a:noFill/>
          </a:ln>
        </p:spPr>
        <p:style>
          <a:lnRef idx="1">
            <a:schemeClr val="accent2"/>
          </a:lnRef>
          <a:fillRef idx="3">
            <a:schemeClr val="accent2"/>
          </a:fillRef>
          <a:effectRef idx="2">
            <a:schemeClr val="accent2"/>
          </a:effectRef>
          <a:fontRef idx="minor">
            <a:schemeClr val="lt1"/>
          </a:fontRef>
        </p:style>
        <p:txBody>
          <a:bodyPr>
            <a:normAutofit/>
          </a:bodyPr>
          <a:lstStyle/>
          <a:p>
            <a:r>
              <a:rPr lang="en-US" b="1" dirty="0">
                <a:solidFill>
                  <a:srgbClr val="FFFFFF"/>
                </a:solidFill>
                <a:latin typeface="+mj-lt"/>
                <a:ea typeface="+mj-ea"/>
                <a:cs typeface="+mj-cs"/>
              </a:rPr>
              <a:t>The Three-Part Test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fontScale="92500" lnSpcReduction="10000"/>
          </a:bodyPr>
          <a:lstStyle/>
          <a:p>
            <a:r>
              <a:rPr lang="en-US" sz="3000" u="sng" dirty="0"/>
              <a:t>Three-part factoring test</a:t>
            </a:r>
          </a:p>
          <a:p>
            <a:pPr lvl="1"/>
            <a:r>
              <a:rPr lang="en-US" u="sng" dirty="0"/>
              <a:t>Dept. of Education v. Pitt. Post Gazette</a:t>
            </a:r>
            <a:r>
              <a:rPr lang="en-US" dirty="0"/>
              <a:t>, 119 A.3d 1121 (Pa.Cmwlth.  2015)</a:t>
            </a:r>
          </a:p>
          <a:p>
            <a:pPr lvl="4"/>
            <a:r>
              <a:rPr lang="en-US" dirty="0"/>
              <a:t>Request: all of the emails of the Acting Secretary of Education as they pertain to the performance of her duties as Acting Secretary since she was appointed on Aug. 23, 2013 to date (Aug. 5, 2014)</a:t>
            </a:r>
          </a:p>
          <a:p>
            <a:pPr lvl="2"/>
            <a:r>
              <a:rPr lang="en-US" dirty="0"/>
              <a:t>Subject matter</a:t>
            </a:r>
          </a:p>
          <a:p>
            <a:pPr lvl="3"/>
            <a:r>
              <a:rPr lang="en-US" dirty="0"/>
              <a:t>Must identify the transaction or activity of the agency for which the record is sought</a:t>
            </a:r>
          </a:p>
          <a:p>
            <a:pPr lvl="3"/>
            <a:r>
              <a:rPr lang="en-US" dirty="0"/>
              <a:t>Should provide a </a:t>
            </a:r>
            <a:r>
              <a:rPr lang="en-US" b="1" u="sng" dirty="0"/>
              <a:t>context</a:t>
            </a:r>
            <a:r>
              <a:rPr lang="en-US" dirty="0"/>
              <a:t> to narrow the search</a:t>
            </a:r>
          </a:p>
          <a:p>
            <a:pPr lvl="2"/>
            <a:r>
              <a:rPr lang="en-US" dirty="0"/>
              <a:t>Scope of documents</a:t>
            </a:r>
          </a:p>
          <a:p>
            <a:pPr lvl="3"/>
            <a:r>
              <a:rPr lang="en-US" dirty="0"/>
              <a:t>Must identify a discrete group of documents either by type or recipient</a:t>
            </a:r>
          </a:p>
          <a:p>
            <a:pPr lvl="2"/>
            <a:r>
              <a:rPr lang="en-US" dirty="0"/>
              <a:t>Timeframe for which records sought (most fluid of 3)</a:t>
            </a:r>
          </a:p>
          <a:p>
            <a:pPr lvl="3"/>
            <a:r>
              <a:rPr lang="en-US" dirty="0"/>
              <a:t>Should identify a finite period of time</a:t>
            </a:r>
          </a:p>
          <a:p>
            <a:pPr marL="457200" lvl="1" indent="0">
              <a:buNone/>
            </a:pPr>
            <a:r>
              <a:rPr lang="en-US" dirty="0"/>
              <a:t>Not a bright line test requiring that all elements be present – flexibility</a:t>
            </a:r>
          </a:p>
          <a:p>
            <a:pPr marL="457200" lvl="1" indent="0">
              <a:buNone/>
            </a:pPr>
            <a:r>
              <a:rPr lang="en-US" dirty="0"/>
              <a:t>The three factors together considered to together should reveal a clearly defined universe of docs</a:t>
            </a:r>
          </a:p>
        </p:txBody>
      </p:sp>
    </p:spTree>
    <p:extLst>
      <p:ext uri="{BB962C8B-B14F-4D97-AF65-F5344CB8AC3E}">
        <p14:creationId xmlns:p14="http://schemas.microsoft.com/office/powerpoint/2010/main" val="3907153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CC344F-DDED-4AB7-A2F0-DEB09FCCD79E}"/>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Subject Matter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72F9735-7135-433C-BED9-8405AD77E14B}"/>
              </a:ext>
            </a:extLst>
          </p:cNvPr>
          <p:cNvSpPr>
            <a:spLocks noGrp="1"/>
          </p:cNvSpPr>
          <p:nvPr>
            <p:ph idx="1"/>
          </p:nvPr>
        </p:nvSpPr>
        <p:spPr>
          <a:xfrm>
            <a:off x="4447308" y="591344"/>
            <a:ext cx="6906491" cy="5585619"/>
          </a:xfrm>
        </p:spPr>
        <p:txBody>
          <a:bodyPr anchor="ctr">
            <a:noAutofit/>
          </a:bodyPr>
          <a:lstStyle/>
          <a:p>
            <a:pPr marL="457200">
              <a:spcBef>
                <a:spcPts val="0"/>
              </a:spcBef>
              <a:spcAft>
                <a:spcPts val="800"/>
              </a:spcAft>
            </a:pPr>
            <a:r>
              <a:rPr lang="en-US" sz="2600" dirty="0">
                <a:effectLst/>
                <a:ea typeface="Calibri" panose="020F0502020204030204" pitchFamily="34" charset="0"/>
                <a:cs typeface="Times New Roman" panose="02020603050405020304" pitchFamily="18" charset="0"/>
              </a:rPr>
              <a:t>Describes a transaction, incident, activity, event, topic, action or other agency business that is contained in, discussed in, or relates to the records requested</a:t>
            </a:r>
          </a:p>
          <a:p>
            <a:pPr marL="457200">
              <a:spcBef>
                <a:spcPts val="0"/>
              </a:spcBef>
              <a:spcAft>
                <a:spcPts val="800"/>
              </a:spcAft>
            </a:pPr>
            <a:r>
              <a:rPr lang="en-US" sz="2600" dirty="0">
                <a:effectLst/>
                <a:ea typeface="Calibri" panose="020F0502020204030204" pitchFamily="34" charset="0"/>
              </a:rPr>
              <a:t>An open-ended request that gives an agency little guidance regarding what to look for may be so burdensome that it will be considered overly broad</a:t>
            </a:r>
          </a:p>
          <a:p>
            <a:pPr marL="457200">
              <a:spcBef>
                <a:spcPts val="0"/>
              </a:spcBef>
              <a:spcAft>
                <a:spcPts val="800"/>
              </a:spcAft>
            </a:pPr>
            <a:r>
              <a:rPr lang="en-US" sz="2600" dirty="0"/>
              <a:t>Specificity must be construed in the request’s context rather than envisioning everything that the request might conceivably encompass</a:t>
            </a:r>
          </a:p>
          <a:p>
            <a:pPr marL="457200">
              <a:spcBef>
                <a:spcPts val="0"/>
              </a:spcBef>
              <a:spcAft>
                <a:spcPts val="800"/>
              </a:spcAft>
            </a:pPr>
            <a:r>
              <a:rPr lang="en-US" sz="2600" dirty="0"/>
              <a:t>There are no judgments to be made as to whether the documents are 'related' to the request</a:t>
            </a:r>
          </a:p>
        </p:txBody>
      </p:sp>
    </p:spTree>
    <p:extLst>
      <p:ext uri="{BB962C8B-B14F-4D97-AF65-F5344CB8AC3E}">
        <p14:creationId xmlns:p14="http://schemas.microsoft.com/office/powerpoint/2010/main" val="2131434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31962</TotalTime>
  <Words>3270</Words>
  <Application>Microsoft Office PowerPoint</Application>
  <PresentationFormat>Widescreen</PresentationFormat>
  <Paragraphs>286</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lato</vt:lpstr>
      <vt:lpstr>Office Theme</vt:lpstr>
      <vt:lpstr>Specificity and the RTKL </vt:lpstr>
      <vt:lpstr>Specificity</vt:lpstr>
      <vt:lpstr>General Observations</vt:lpstr>
      <vt:lpstr>Purpose of Specificity</vt:lpstr>
      <vt:lpstr>General Observations </vt:lpstr>
      <vt:lpstr>General Observations </vt:lpstr>
      <vt:lpstr>General Observations </vt:lpstr>
      <vt:lpstr>The Three-Part Test</vt:lpstr>
      <vt:lpstr>Subject Matter</vt:lpstr>
      <vt:lpstr>Scope</vt:lpstr>
      <vt:lpstr>Timeframe</vt:lpstr>
      <vt:lpstr>Specificity: Keywords</vt:lpstr>
      <vt:lpstr>Technology and Keyword Searches</vt:lpstr>
      <vt:lpstr>Case Law: Specificity</vt:lpstr>
      <vt:lpstr>Case Law: Specificity</vt:lpstr>
      <vt:lpstr>Case Law: Specificity</vt:lpstr>
      <vt:lpstr>Case Law: Specificity</vt:lpstr>
      <vt:lpstr>Case Law: Specificity</vt:lpstr>
      <vt:lpstr>Case Law: Specificity and Context </vt:lpstr>
      <vt:lpstr>Case Law: Specificity</vt:lpstr>
      <vt:lpstr>Case Law: Specificity and Keywords</vt:lpstr>
      <vt:lpstr>Case Law: Specificity</vt:lpstr>
      <vt:lpstr>Case Law: Specificity</vt:lpstr>
      <vt:lpstr>Tips for Requesters</vt:lpstr>
      <vt:lpstr>Tips for Agencies</vt:lpstr>
      <vt:lpstr>Specificity Worksheet</vt:lpstr>
      <vt:lpstr>Specificity Worksheet</vt:lpstr>
      <vt:lpstr>Specificity Worksheet</vt:lpstr>
      <vt:lpstr>Additional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Byerly, Nathanael</dc:creator>
  <cp:lastModifiedBy>Sostar, Janelle K</cp:lastModifiedBy>
  <cp:revision>7</cp:revision>
  <dcterms:created xsi:type="dcterms:W3CDTF">2023-05-16T15:15:33Z</dcterms:created>
  <dcterms:modified xsi:type="dcterms:W3CDTF">2024-03-01T18:07:45Z</dcterms:modified>
</cp:coreProperties>
</file>