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44" r:id="rId2"/>
    <p:sldId id="257" r:id="rId3"/>
    <p:sldId id="346" r:id="rId4"/>
    <p:sldId id="447" r:id="rId5"/>
    <p:sldId id="398" r:id="rId6"/>
    <p:sldId id="449" r:id="rId7"/>
    <p:sldId id="448" r:id="rId8"/>
    <p:sldId id="450" r:id="rId9"/>
    <p:sldId id="436" r:id="rId10"/>
    <p:sldId id="451" r:id="rId11"/>
    <p:sldId id="454" r:id="rId12"/>
    <p:sldId id="452" r:id="rId13"/>
    <p:sldId id="453" r:id="rId14"/>
    <p:sldId id="455" r:id="rId15"/>
    <p:sldId id="395" r:id="rId16"/>
    <p:sldId id="39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AD91F1-9AD2-4FB3-AAFD-3D72A44B36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84599-7657-46DB-BF2B-C8F85A79DA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DDE85B-3328-4824-A785-4816B30BD70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3C62E-71A1-46F9-85EC-EE6AE2CC9F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1F0B1-0CD9-48B8-B2D1-6E71F3790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088D61-C99D-47AD-A800-0067F90FB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17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D40E97-669B-41D9-9731-6FFDB35B90E3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C52195-DFE6-43E1-91B4-1018E34DA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49486D-9363-49E6-BF19-37CB170AE22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AF5E65E-ED59-4104-9A9A-477C1ACD5BE5}" type="datetime1">
              <a:rPr lang="en-US" smtClean="0"/>
              <a:t>3/14/2019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0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7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3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8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6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4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9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9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9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7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6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C65DE-591C-48E0-BFC0-8F29F22E797F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BB4C-ACFD-4F6B-A972-17B18B702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3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penrecords@pa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hyperlink" Target="https://www.openrecords.pa.gov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6et9J0ogBZM5z60cGGWXaQ" TargetMode="External"/><Relationship Id="rId3" Type="http://schemas.openxmlformats.org/officeDocument/2006/relationships/hyperlink" Target="https://openrecords.pa.gov/" TargetMode="External"/><Relationship Id="rId7" Type="http://schemas.openxmlformats.org/officeDocument/2006/relationships/hyperlink" Target="https://twitter.com/erikopenrecord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hyperlink" Target="https://twitter.com/openrecordspa" TargetMode="External"/><Relationship Id="rId5" Type="http://schemas.openxmlformats.org/officeDocument/2006/relationships/hyperlink" Target="https://www.openrecords.pa.gov/EmailSubscriptions.cfm" TargetMode="External"/><Relationship Id="rId10" Type="http://schemas.openxmlformats.org/officeDocument/2006/relationships/hyperlink" Target="https://www.stitcher.com/podcast/title-18-word-crimes/open-records-in-pennsylvania" TargetMode="External"/><Relationship Id="rId4" Type="http://schemas.openxmlformats.org/officeDocument/2006/relationships/hyperlink" Target="https://openrecordspennsylvania.com/" TargetMode="External"/><Relationship Id="rId9" Type="http://schemas.openxmlformats.org/officeDocument/2006/relationships/hyperlink" Target="https://itunes.apple.com/us/podcast/open-records-in-pennsylvania/id102892404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openrecords@pa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s://www.openrecords.pa.go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cords.pa.gov/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arneson@pa.gov" TargetMode="External"/><Relationship Id="rId5" Type="http://schemas.openxmlformats.org/officeDocument/2006/relationships/hyperlink" Target="https://twitter.com/OpenRecordsPA" TargetMode="External"/><Relationship Id="rId4" Type="http://schemas.openxmlformats.org/officeDocument/2006/relationships/hyperlink" Target="https://twitter.com/ErikOpenRecord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The Office of Open Records webinar will begin soon</a:t>
            </a:r>
          </a:p>
          <a:p>
            <a:r>
              <a:rPr lang="en-US" dirty="0"/>
              <a:t>Use the “Conversation” box to submit questions</a:t>
            </a:r>
          </a:p>
          <a:p>
            <a:r>
              <a:rPr lang="en-US" dirty="0"/>
              <a:t>Submitted questions are records under the RTKL</a:t>
            </a:r>
          </a:p>
          <a:p>
            <a:r>
              <a:rPr lang="en-US" dirty="0"/>
              <a:t>After the webinar ends: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openrecords@pa.gov</a:t>
            </a:r>
            <a:r>
              <a:rPr lang="en-US" dirty="0"/>
              <a:t> or call 717-346-9903</a:t>
            </a:r>
          </a:p>
          <a:p>
            <a:r>
              <a:rPr lang="en-US" dirty="0"/>
              <a:t>OOR website has resources for agencies &amp; requesters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https://www.openrecords.pa.gov/</a:t>
            </a:r>
            <a:endParaRPr lang="en-US" dirty="0"/>
          </a:p>
        </p:txBody>
      </p:sp>
      <p:pic>
        <p:nvPicPr>
          <p:cNvPr id="4" name="Picture 2" descr="O:\ExecutiveOffice_241010100\OOR_Logos_and_Pictures\Open Records_Logo elongated.JPG">
            <a:extLst>
              <a:ext uri="{FF2B5EF4-FFF2-40B4-BE49-F238E27FC236}">
                <a16:creationId xmlns:a16="http://schemas.microsoft.com/office/drawing/2014/main" id="{8C214739-4557-4EAC-8D53-B7D0797A7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41" y="457200"/>
            <a:ext cx="5962118" cy="145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691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Issues Raised by Agencies on 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Issues not related to the Section 708(b) exemptions</a:t>
            </a:r>
          </a:p>
          <a:p>
            <a:r>
              <a:rPr lang="en-US" dirty="0"/>
              <a:t>Records do not exist, 339</a:t>
            </a:r>
          </a:p>
          <a:p>
            <a:r>
              <a:rPr lang="en-US" dirty="0"/>
              <a:t>Not in agency possession or not records of agency, 180</a:t>
            </a:r>
          </a:p>
          <a:p>
            <a:r>
              <a:rPr lang="en-US" dirty="0"/>
              <a:t>Request not specific or request asked questions, 102</a:t>
            </a:r>
          </a:p>
          <a:p>
            <a:r>
              <a:rPr lang="en-US" dirty="0"/>
              <a:t>Attorney-client privilege, 49</a:t>
            </a:r>
          </a:p>
        </p:txBody>
      </p:sp>
    </p:spTree>
    <p:extLst>
      <p:ext uri="{BB962C8B-B14F-4D97-AF65-F5344CB8AC3E}">
        <p14:creationId xmlns:p14="http://schemas.microsoft.com/office/powerpoint/2010/main" val="20541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Training &amp; Mediations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We traveled the state in 2018</a:t>
            </a:r>
          </a:p>
          <a:p>
            <a:r>
              <a:rPr lang="en-US" dirty="0"/>
              <a:t>63 Training Sessions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Locations included Erie, Freedom, Indiana, Morrisville, Pittsburgh, Radnor, Upper Macungie &amp; Sunbury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Colleges and universities, including Gannon, Lock Haven, Penn State &amp; my alma mater Temple</a:t>
            </a:r>
          </a:p>
          <a:p>
            <a:r>
              <a:rPr lang="en-US" dirty="0"/>
              <a:t>68 Mediations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Most conducted via phone, email and/or Skype, but we do go on location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345813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Records Accessed via the RTKL in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Financial Records</a:t>
            </a:r>
          </a:p>
          <a:p>
            <a:r>
              <a:rPr lang="en-US" dirty="0"/>
              <a:t>More than $1 million paid to constables by magisterial district courts in Reading, far more than any other municipality.</a:t>
            </a:r>
          </a:p>
          <a:p>
            <a:r>
              <a:rPr lang="en-US" dirty="0"/>
              <a:t>$320,970 paid by Philadelphia City Council for a fleet of 13 new SUVs, plus an additional $46,000 in gasoline and maintenance.</a:t>
            </a:r>
          </a:p>
          <a:p>
            <a:r>
              <a:rPr lang="en-US" dirty="0"/>
              <a:t>The cost of ransomware attacks on agency computers, including paid ransoms and rebuilding infected systems.</a:t>
            </a:r>
          </a:p>
        </p:txBody>
      </p:sp>
    </p:spTree>
    <p:extLst>
      <p:ext uri="{BB962C8B-B14F-4D97-AF65-F5344CB8AC3E}">
        <p14:creationId xmlns:p14="http://schemas.microsoft.com/office/powerpoint/2010/main" val="313533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Records Accessed via the RTKL in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Other records</a:t>
            </a:r>
          </a:p>
          <a:p>
            <a:r>
              <a:rPr lang="en-US" dirty="0"/>
              <a:t>Data showing a significant decline in racial diversity among teachers in Philadelphia School District.</a:t>
            </a:r>
          </a:p>
          <a:p>
            <a:r>
              <a:rPr lang="en-US" dirty="0"/>
              <a:t>28 reports of bed bugs in a university’s dormitories over six years, with 12 of those reports being confirmed.</a:t>
            </a:r>
          </a:p>
          <a:p>
            <a:r>
              <a:rPr lang="en-US" dirty="0"/>
              <a:t>Inspection report identifying issues with overhead conduits in a Turnpike tunnel where a driver was killed.</a:t>
            </a:r>
          </a:p>
        </p:txBody>
      </p:sp>
    </p:spTree>
    <p:extLst>
      <p:ext uri="{BB962C8B-B14F-4D97-AF65-F5344CB8AC3E}">
        <p14:creationId xmlns:p14="http://schemas.microsoft.com/office/powerpoint/2010/main" val="385434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The Amazing OOR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Dedicated, talented and hard-working</a:t>
            </a:r>
          </a:p>
          <a:p>
            <a:r>
              <a:rPr lang="en-US" b="1" dirty="0"/>
              <a:t>Administrative Team</a:t>
            </a:r>
            <a:r>
              <a:rPr lang="en-US" dirty="0"/>
              <a:t>: Dylan </a:t>
            </a:r>
            <a:r>
              <a:rPr lang="en-US" dirty="0" err="1"/>
              <a:t>Devenyi</a:t>
            </a:r>
            <a:r>
              <a:rPr lang="en-US" dirty="0"/>
              <a:t>, Faith Henry,</a:t>
            </a:r>
            <a:br>
              <a:rPr lang="en-US" dirty="0"/>
            </a:br>
            <a:r>
              <a:rPr lang="en-US" dirty="0"/>
              <a:t>Michele </a:t>
            </a:r>
            <a:r>
              <a:rPr lang="en-US" dirty="0" err="1"/>
              <a:t>Kusery</a:t>
            </a:r>
            <a:r>
              <a:rPr lang="en-US" dirty="0"/>
              <a:t>-Grant &amp; Janelle </a:t>
            </a:r>
            <a:r>
              <a:rPr lang="en-US" dirty="0" err="1"/>
              <a:t>Sostar</a:t>
            </a:r>
            <a:endParaRPr lang="en-US" dirty="0"/>
          </a:p>
          <a:p>
            <a:r>
              <a:rPr lang="en-US" b="1" dirty="0"/>
              <a:t>Appeals Officers</a:t>
            </a:r>
            <a:r>
              <a:rPr lang="en-US" dirty="0"/>
              <a:t>: Kyle Applegate, Joy Baxter, Erin Burlew, Jordan Davis, Angie Edris, Blake Eilers, Kelly Isenberg,</a:t>
            </a:r>
            <a:br>
              <a:rPr lang="en-US" dirty="0"/>
            </a:br>
            <a:r>
              <a:rPr lang="en-US" dirty="0"/>
              <a:t>Ryan </a:t>
            </a:r>
            <a:r>
              <a:rPr lang="en-US" dirty="0" err="1"/>
              <a:t>Liggitt</a:t>
            </a:r>
            <a:r>
              <a:rPr lang="en-US" dirty="0"/>
              <a:t>, Jill Wolfe, Joshua Young &amp; Magdalene </a:t>
            </a:r>
            <a:r>
              <a:rPr lang="en-US" dirty="0" err="1"/>
              <a:t>Zeppos</a:t>
            </a:r>
            <a:endParaRPr lang="en-US" dirty="0"/>
          </a:p>
          <a:p>
            <a:r>
              <a:rPr lang="en-US" b="1" dirty="0"/>
              <a:t>Chief of Training &amp; Outreach</a:t>
            </a:r>
            <a:r>
              <a:rPr lang="en-US" dirty="0"/>
              <a:t>: George Spiess</a:t>
            </a:r>
          </a:p>
          <a:p>
            <a:r>
              <a:rPr lang="en-US" b="1" dirty="0"/>
              <a:t>Executive Team</a:t>
            </a:r>
            <a:r>
              <a:rPr lang="en-US" dirty="0"/>
              <a:t>: Charles Rees Brown, Nathan Byerly &amp;</a:t>
            </a:r>
            <a:br>
              <a:rPr lang="en-US" dirty="0"/>
            </a:br>
            <a:r>
              <a:rPr lang="en-US" dirty="0" err="1"/>
              <a:t>Delene</a:t>
            </a:r>
            <a:r>
              <a:rPr lang="en-US" dirty="0"/>
              <a:t> Lantz</a:t>
            </a:r>
          </a:p>
        </p:txBody>
      </p:sp>
    </p:spTree>
    <p:extLst>
      <p:ext uri="{BB962C8B-B14F-4D97-AF65-F5344CB8AC3E}">
        <p14:creationId xmlns:p14="http://schemas.microsoft.com/office/powerpoint/2010/main" val="48050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OOR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Website, Twitter, Email Lists &amp; More</a:t>
            </a:r>
          </a:p>
          <a:p>
            <a:r>
              <a:rPr lang="en-US" dirty="0"/>
              <a:t>Web: </a:t>
            </a:r>
            <a:r>
              <a:rPr lang="en-US" dirty="0">
                <a:hlinkClick r:id="rId3"/>
              </a:rPr>
              <a:t>https://openrecords.pa.gov/</a:t>
            </a:r>
            <a:endParaRPr lang="en-US" dirty="0"/>
          </a:p>
          <a:p>
            <a:r>
              <a:rPr lang="en-US" dirty="0"/>
              <a:t>Blog: </a:t>
            </a:r>
            <a:r>
              <a:rPr lang="en-US" dirty="0">
                <a:hlinkClick r:id="rId4"/>
              </a:rPr>
              <a:t>https://openrecordspennsylvania.com/</a:t>
            </a:r>
            <a:endParaRPr lang="en-US" dirty="0"/>
          </a:p>
          <a:p>
            <a:r>
              <a:rPr lang="en-US" dirty="0"/>
              <a:t>Email lists: Daily Digest of FDs &amp; General Updates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5"/>
              </a:rPr>
              <a:t>https://www.openrecords.pa.gov/EmailSubscriptions.cfm</a:t>
            </a:r>
            <a:endParaRPr lang="en-US" dirty="0"/>
          </a:p>
          <a:p>
            <a:r>
              <a:rPr lang="en-US" dirty="0"/>
              <a:t>Twitter: </a:t>
            </a:r>
            <a:r>
              <a:rPr lang="en-US" dirty="0">
                <a:hlinkClick r:id="rId6"/>
              </a:rPr>
              <a:t>@</a:t>
            </a:r>
            <a:r>
              <a:rPr lang="en-US" dirty="0" err="1">
                <a:hlinkClick r:id="rId6"/>
              </a:rPr>
              <a:t>OpenRecordsPA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Executive Director: </a:t>
            </a:r>
            <a:r>
              <a:rPr lang="en-US" dirty="0">
                <a:hlinkClick r:id="rId7"/>
              </a:rPr>
              <a:t>@</a:t>
            </a:r>
            <a:r>
              <a:rPr lang="en-US" dirty="0" err="1">
                <a:hlinkClick r:id="rId7"/>
              </a:rPr>
              <a:t>ErikOpenRecords</a:t>
            </a:r>
            <a:endParaRPr lang="en-US" dirty="0"/>
          </a:p>
          <a:p>
            <a:r>
              <a:rPr lang="en-US" dirty="0">
                <a:hlinkClick r:id="rId8"/>
              </a:rPr>
              <a:t>YouTube Channel</a:t>
            </a:r>
            <a:endParaRPr lang="en-US" dirty="0"/>
          </a:p>
          <a:p>
            <a:r>
              <a:rPr lang="en-US" dirty="0"/>
              <a:t>Open Records in PA Podcast: </a:t>
            </a:r>
            <a:r>
              <a:rPr lang="en-US" dirty="0">
                <a:hlinkClick r:id="rId9"/>
              </a:rPr>
              <a:t>Apple Podcasts</a:t>
            </a:r>
            <a:r>
              <a:rPr lang="en-US" dirty="0"/>
              <a:t>, </a:t>
            </a:r>
            <a:r>
              <a:rPr lang="en-US" dirty="0" err="1">
                <a:hlinkClick r:id="rId10"/>
              </a:rPr>
              <a:t>Stitcher</a:t>
            </a:r>
            <a:r>
              <a:rPr lang="en-US" dirty="0"/>
              <a:t>, etc.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236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Webinar 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Please send your questions now</a:t>
            </a:r>
          </a:p>
          <a:p>
            <a:r>
              <a:rPr lang="en-US" dirty="0"/>
              <a:t>Use the “Conversation” box to submit questions</a:t>
            </a:r>
          </a:p>
          <a:p>
            <a:r>
              <a:rPr lang="en-US" dirty="0"/>
              <a:t>Submitted questions are records under the RTKL</a:t>
            </a:r>
          </a:p>
          <a:p>
            <a:r>
              <a:rPr lang="en-US" dirty="0"/>
              <a:t>After the webinar ends: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openrecords@pa.gov</a:t>
            </a:r>
            <a:r>
              <a:rPr lang="en-US" dirty="0"/>
              <a:t> or call 717-346-9903</a:t>
            </a:r>
          </a:p>
          <a:p>
            <a:r>
              <a:rPr lang="en-US" dirty="0"/>
              <a:t>OOR website has resources for agencies &amp; requesters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https://www.openrecords.pa.gov/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21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76300" y="2971800"/>
            <a:ext cx="10439400" cy="1295400"/>
          </a:xfrm>
        </p:spPr>
        <p:txBody>
          <a:bodyPr>
            <a:noAutofit/>
          </a:bodyPr>
          <a:lstStyle/>
          <a:p>
            <a:r>
              <a:rPr lang="en-US" sz="3200" b="1" dirty="0"/>
              <a:t>2018 Office of Open Records Annual Report</a:t>
            </a:r>
            <a:br>
              <a:rPr lang="en-US" sz="3200" dirty="0"/>
            </a:br>
            <a:r>
              <a:rPr lang="en-US" sz="2800" i="1" dirty="0"/>
              <a:t>March 15,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9859" y="2396853"/>
            <a:ext cx="4267200" cy="5230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Erik Arneson, Executive Director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876300" y="4371019"/>
            <a:ext cx="10439400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dirty="0">
                <a:latin typeface="Calibri" pitchFamily="34" charset="0"/>
                <a:hlinkClick r:id="rId3"/>
              </a:rPr>
              <a:t>https://openrecords.pa.gov</a:t>
            </a:r>
            <a:endParaRPr lang="en-US" sz="2000" dirty="0">
              <a:latin typeface="Calibri" pitchFamily="34" charset="0"/>
            </a:endParaRPr>
          </a:p>
          <a:p>
            <a:pPr algn="ctr" eaLnBrk="1" hangingPunct="1"/>
            <a:r>
              <a:rPr lang="en-US" sz="2000" dirty="0">
                <a:latin typeface="Calibri" pitchFamily="34" charset="0"/>
                <a:hlinkClick r:id="rId4"/>
              </a:rPr>
              <a:t>@</a:t>
            </a:r>
            <a:r>
              <a:rPr lang="en-US" sz="2000" dirty="0" err="1">
                <a:latin typeface="Calibri" pitchFamily="34" charset="0"/>
                <a:hlinkClick r:id="rId4"/>
              </a:rPr>
              <a:t>ErikOpenRecords</a:t>
            </a:r>
            <a:endParaRPr lang="en-US" sz="2000" dirty="0">
              <a:latin typeface="Calibri" pitchFamily="34" charset="0"/>
            </a:endParaRPr>
          </a:p>
          <a:p>
            <a:pPr algn="ctr" eaLnBrk="1" hangingPunct="1"/>
            <a:r>
              <a:rPr lang="en-US" sz="2000" dirty="0">
                <a:latin typeface="Calibri" pitchFamily="34" charset="0"/>
                <a:hlinkClick r:id="rId5"/>
              </a:rPr>
              <a:t>@</a:t>
            </a:r>
            <a:r>
              <a:rPr lang="en-US" sz="2000" dirty="0" err="1">
                <a:latin typeface="Calibri" pitchFamily="34" charset="0"/>
                <a:hlinkClick r:id="rId5"/>
              </a:rPr>
              <a:t>OpenRecordsPA</a:t>
            </a:r>
            <a:endParaRPr lang="en-US" sz="2000" dirty="0">
              <a:latin typeface="Calibri" pitchFamily="34" charset="0"/>
            </a:endParaRPr>
          </a:p>
          <a:p>
            <a:pPr algn="ctr" eaLnBrk="1" hangingPunct="1"/>
            <a:r>
              <a:rPr lang="en-US" sz="2000" dirty="0">
                <a:latin typeface="Calibri" pitchFamily="34" charset="0"/>
                <a:hlinkClick r:id="rId6"/>
              </a:rPr>
              <a:t>earneson@pa.gov</a:t>
            </a:r>
            <a:endParaRPr lang="en-US" sz="2000" dirty="0">
              <a:latin typeface="Calibri" pitchFamily="34" charset="0"/>
            </a:endParaRPr>
          </a:p>
          <a:p>
            <a:pPr algn="ctr" eaLnBrk="1" hangingPunct="1"/>
            <a:r>
              <a:rPr lang="en-US" sz="2000" dirty="0">
                <a:latin typeface="Calibri" pitchFamily="34" charset="0"/>
              </a:rPr>
              <a:t>(717) 346-9903</a:t>
            </a:r>
          </a:p>
        </p:txBody>
      </p:sp>
      <p:pic>
        <p:nvPicPr>
          <p:cNvPr id="7" name="Picture 2" descr="O:\ExecutiveOffice_241010100\OOR_Logos_and_Pictures\Open Records_Logo elongate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41" y="967417"/>
            <a:ext cx="5962118" cy="145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16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Appels Filed by Year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7674BC-C148-4158-8389-767A89C75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627" y="1905000"/>
            <a:ext cx="7930746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07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Appels Filed by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Number of appeals filed relatively steady since 2012</a:t>
            </a:r>
          </a:p>
          <a:p>
            <a:r>
              <a:rPr lang="en-US" dirty="0"/>
              <a:t>Between 2,000 and 2,500 appeals in 6 of past 7 years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Exception: 2,926 appeals in 2015</a:t>
            </a:r>
          </a:p>
          <a:p>
            <a:r>
              <a:rPr lang="en-US" dirty="0"/>
              <a:t>Three-year average: 2,255</a:t>
            </a:r>
          </a:p>
          <a:p>
            <a:r>
              <a:rPr lang="en-US" dirty="0"/>
              <a:t>Five-year average: 2,341</a:t>
            </a:r>
          </a:p>
        </p:txBody>
      </p:sp>
    </p:spTree>
    <p:extLst>
      <p:ext uri="{BB962C8B-B14F-4D97-AF65-F5344CB8AC3E}">
        <p14:creationId xmlns:p14="http://schemas.microsoft.com/office/powerpoint/2010/main" val="320620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Who Filed Appeals in 2018?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0972800" cy="498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Appellants fall into five categories</a:t>
            </a:r>
          </a:p>
          <a:p>
            <a:r>
              <a:rPr lang="en-US" dirty="0"/>
              <a:t>Everyday citizens, 56.9%</a:t>
            </a:r>
          </a:p>
          <a:p>
            <a:r>
              <a:rPr lang="en-US" dirty="0"/>
              <a:t>Inmates, 24.7%</a:t>
            </a:r>
          </a:p>
          <a:p>
            <a:r>
              <a:rPr lang="en-US" dirty="0"/>
              <a:t>Companies, 9.6%</a:t>
            </a:r>
          </a:p>
          <a:p>
            <a:r>
              <a:rPr lang="en-US" dirty="0"/>
              <a:t>Media, 7.7%</a:t>
            </a:r>
          </a:p>
          <a:p>
            <a:r>
              <a:rPr lang="en-US" dirty="0"/>
              <a:t>Government officials, 1.0%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1763807-F1DA-4D8F-80BB-BB7E183A6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438400"/>
            <a:ext cx="5257800" cy="39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19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Requests vs. Appeals –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0972800" cy="498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Comparing AORO survey data to OOR appeal data</a:t>
            </a:r>
          </a:p>
          <a:p>
            <a:r>
              <a:rPr lang="en-US" dirty="0"/>
              <a:t>Inmates: 1.5% of requests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Inmates: 24.7% of appeals</a:t>
            </a:r>
          </a:p>
          <a:p>
            <a:r>
              <a:rPr lang="en-US" dirty="0"/>
              <a:t>Commercial requesters: 30.2% of requests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Companies: 9.6% of appeals</a:t>
            </a:r>
          </a:p>
          <a:p>
            <a:r>
              <a:rPr lang="en-US" dirty="0"/>
              <a:t>News media: 3.8% of requests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Media: 7.7% of appeals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006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Appeals Involving Local Agencies in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0972800" cy="498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1,606 appeals involved local agencies</a:t>
            </a:r>
          </a:p>
          <a:p>
            <a:r>
              <a:rPr lang="en-US" dirty="0"/>
              <a:t>Municipalities (cities, boroughs &amp; townships), 42.4%</a:t>
            </a:r>
          </a:p>
          <a:p>
            <a:r>
              <a:rPr lang="en-US" dirty="0"/>
              <a:t>Counties, 26.7%</a:t>
            </a:r>
          </a:p>
          <a:p>
            <a:r>
              <a:rPr lang="en-US" dirty="0"/>
              <a:t>School districts, 13.7%</a:t>
            </a:r>
          </a:p>
          <a:p>
            <a:r>
              <a:rPr lang="en-US" dirty="0"/>
              <a:t>Police departments, 6.0%</a:t>
            </a:r>
          </a:p>
          <a:p>
            <a:r>
              <a:rPr lang="en-US" dirty="0"/>
              <a:t>Authorities, 5.9%</a:t>
            </a:r>
          </a:p>
          <a:p>
            <a:r>
              <a:rPr lang="en-US" dirty="0"/>
              <a:t>Other, 5.4%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F04951C-41EB-4882-BC5E-CEFD10EA1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780679"/>
            <a:ext cx="4013201" cy="3798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61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Appeals Involving State Agencies in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0972800" cy="498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559 appeals involved state agencies</a:t>
            </a:r>
          </a:p>
          <a:p>
            <a:r>
              <a:rPr lang="en-US" dirty="0"/>
              <a:t>Corrections, 27.0%</a:t>
            </a:r>
          </a:p>
          <a:p>
            <a:r>
              <a:rPr lang="en-US" dirty="0"/>
              <a:t>State Police, 10.8%</a:t>
            </a:r>
          </a:p>
          <a:p>
            <a:r>
              <a:rPr lang="en-US" dirty="0"/>
              <a:t>Dept. of State, 8.2%</a:t>
            </a:r>
          </a:p>
          <a:p>
            <a:r>
              <a:rPr lang="en-US" dirty="0"/>
              <a:t>PennDOT, 6.2%</a:t>
            </a:r>
          </a:p>
          <a:p>
            <a:r>
              <a:rPr lang="en-US" dirty="0"/>
              <a:t>Probation &amp; Parole, 6.0%</a:t>
            </a:r>
          </a:p>
          <a:p>
            <a:r>
              <a:rPr lang="en-US" dirty="0"/>
              <a:t>Other, 41.8%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4A8FA47-F43A-4A76-8B79-F454200DA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6096000" cy="38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9608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Issues Raised by Agencies on 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2018 was the second year the OOR tracked this data</a:t>
            </a:r>
          </a:p>
          <a:p>
            <a:r>
              <a:rPr lang="en-US" dirty="0"/>
              <a:t>(b)(17) Noncriminal investigation, 96 cases</a:t>
            </a:r>
          </a:p>
          <a:p>
            <a:r>
              <a:rPr lang="en-US" dirty="0"/>
              <a:t>(b)(16) Criminal investigation, 83</a:t>
            </a:r>
          </a:p>
          <a:p>
            <a:r>
              <a:rPr lang="en-US" dirty="0"/>
              <a:t>(b)(10) Internal, predecisional deliberations, 53</a:t>
            </a:r>
          </a:p>
          <a:p>
            <a:r>
              <a:rPr lang="en-US" dirty="0"/>
              <a:t>(b)(6) Personal identification information, 49</a:t>
            </a:r>
          </a:p>
          <a:p>
            <a:r>
              <a:rPr lang="en-US" dirty="0"/>
              <a:t>(b)(2) Public safety, 33</a:t>
            </a:r>
          </a:p>
        </p:txBody>
      </p:sp>
    </p:spTree>
    <p:extLst>
      <p:ext uri="{BB962C8B-B14F-4D97-AF65-F5344CB8AC3E}">
        <p14:creationId xmlns:p14="http://schemas.microsoft.com/office/powerpoint/2010/main" val="21222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766</Words>
  <Application>Microsoft Office PowerPoint</Application>
  <PresentationFormat>Widescreen</PresentationFormat>
  <Paragraphs>108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Office Theme</vt:lpstr>
      <vt:lpstr>PowerPoint Presentation</vt:lpstr>
      <vt:lpstr>2018 Office of Open Records Annual Report March 15, 2019</vt:lpstr>
      <vt:lpstr>Appels Filed by Year</vt:lpstr>
      <vt:lpstr>Appels Filed by Year</vt:lpstr>
      <vt:lpstr>Who Filed Appeals in 2018?</vt:lpstr>
      <vt:lpstr>Requests vs. Appeals – 2018</vt:lpstr>
      <vt:lpstr>Appeals Involving Local Agencies in 2018</vt:lpstr>
      <vt:lpstr>Appeals Involving State Agencies in 2018</vt:lpstr>
      <vt:lpstr>Issues Raised by Agencies on Appeal</vt:lpstr>
      <vt:lpstr>Issues Raised by Agencies on Appeal</vt:lpstr>
      <vt:lpstr>Training &amp; Mediations</vt:lpstr>
      <vt:lpstr>Records Accessed via the RTKL in 2018</vt:lpstr>
      <vt:lpstr>Records Accessed via the RTKL in 2018</vt:lpstr>
      <vt:lpstr>The Amazing OOR Staff</vt:lpstr>
      <vt:lpstr>OOR Resources</vt:lpstr>
      <vt:lpstr>Webinar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to Know Law Current Issues Phone Number: 717.346.9903 http: //openrecords.state.pa.us</dc:title>
  <dc:creator>Spiess, George</dc:creator>
  <cp:lastModifiedBy>Arneson, Erik</cp:lastModifiedBy>
  <cp:revision>153</cp:revision>
  <cp:lastPrinted>2018-08-03T19:43:56Z</cp:lastPrinted>
  <dcterms:created xsi:type="dcterms:W3CDTF">2015-06-09T13:12:04Z</dcterms:created>
  <dcterms:modified xsi:type="dcterms:W3CDTF">2019-03-14T18:15:42Z</dcterms:modified>
</cp:coreProperties>
</file>