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96" r:id="rId2"/>
    <p:sldId id="270" r:id="rId3"/>
    <p:sldId id="269" r:id="rId4"/>
    <p:sldId id="258" r:id="rId5"/>
    <p:sldId id="398" r:id="rId6"/>
    <p:sldId id="259" r:id="rId7"/>
    <p:sldId id="262" r:id="rId8"/>
    <p:sldId id="256" r:id="rId9"/>
    <p:sldId id="267" r:id="rId10"/>
    <p:sldId id="268" r:id="rId11"/>
    <p:sldId id="257" r:id="rId12"/>
    <p:sldId id="266" r:id="rId13"/>
    <p:sldId id="260" r:id="rId14"/>
    <p:sldId id="261" r:id="rId15"/>
    <p:sldId id="263" r:id="rId16"/>
    <p:sldId id="264" r:id="rId17"/>
    <p:sldId id="265" r:id="rId18"/>
    <p:sldId id="397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208CE-752A-4147-AF7B-005694779066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C1DAA-2C7F-4DC5-AB7C-55EE2ABB3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73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49486D-9363-49E6-BF19-37CB170AE22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9AF5E65E-ED59-4104-9A9A-477C1ACD5BE5}" type="datetime1">
              <a:rPr lang="en-US" smtClean="0"/>
              <a:t>1/24/2022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F9E81-CB03-4BDE-A976-1C998E9A2E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1D9A70-DEF7-43F8-8365-B0393B959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E463B-E464-4E74-AAE2-27F152AE0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2FF6C-4F5A-44F8-BFC1-D80165C9EDF6}" type="datetime1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D92D6-B87A-4EA1-A97D-50247B79D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38130-CAE8-4D64-9F0D-69C37E28F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68D8-83B3-4064-B13A-2EA446D4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05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11739-F03F-41BB-8F2C-62C6B6D1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8C0A91-6EEF-4C95-96EF-1E8B9EADD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186A4-2A30-4DC5-90FB-04BC2D13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DC09-6FF2-4F48-A343-2B7E6184D2B7}" type="datetime1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388AF-6BA0-4CAD-B122-DBDCF3B2E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390A1-513A-4511-8056-1B6EB0D53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68D8-83B3-4064-B13A-2EA446D4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38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4B85F4-6551-4053-BE53-E66742BDC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55B98E-3854-41BF-A63C-F9D3288460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EEAD8-6CE2-44D5-B952-DE7F3E73E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D8A-3D37-4B49-92AE-67B2E5596EAB}" type="datetime1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50FBB-7D7A-40CF-95B2-9678C2451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B9FB2-55C7-4324-BE69-84063A25A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68D8-83B3-4064-B13A-2EA446D4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BA79A-EB67-44C1-8B05-1AB6D3DDE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9FDAA-9597-4A7D-BF85-4A5A86F15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73C16-93F0-4B39-9CF4-D1919BE1C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3339-C004-46A3-BC22-7D12C79F7A44}" type="datetime1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8B6EA-60D5-4304-BDCC-441B7843A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7A08D-84BE-47C1-8C53-1000F9E8F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68D8-83B3-4064-B13A-2EA446D4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60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ADB60-5C42-483B-B6D3-C6F63710F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B3433-E316-4972-991F-2F9536932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3BEDB-0C08-49F0-A909-2D030B501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DB6E5-54BC-4D9E-98CE-57CB1D2DA167}" type="datetime1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FC82B-A7D6-444C-809C-06901357F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499C1-CE6F-48D4-9B97-DECEB21B1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68D8-83B3-4064-B13A-2EA446D4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5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E5DC8-6294-45F9-A4B1-FDADCA7CD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7B27C-36C9-49D3-B053-05B1F815D3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7BDE6B-64D3-46FB-87C4-5BFB757F7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55C07B-029D-41F5-AD8C-DC3213565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F688-FDB5-439A-AEBF-7EC608E05D32}" type="datetime1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27AD0B-274C-4619-8769-72367CE7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8182C9-FC98-4B83-B30D-36D120C3B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68D8-83B3-4064-B13A-2EA446D4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91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6AB69-EFAA-4442-8A20-F18BB2D42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29B3D-146F-445E-8C2B-C8BE8C440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4CE498-E6F6-4D19-A813-601E95462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A5000-C0AF-4894-83E9-B65150E140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28FDD8-E9E4-4D77-94AC-31C29D52D5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C7BCE8-BBE7-4F99-9941-8CA338D49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DBB1-3EE8-4309-BFD4-FF102CA6E735}" type="datetime1">
              <a:rPr lang="en-US" smtClean="0"/>
              <a:t>1/24/2022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254909-AF3F-4803-836D-B922780EE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5CD736-3742-4E31-A24B-6E90753AB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68D8-83B3-4064-B13A-2EA446D4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2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9D9AA-39C2-490E-8E6A-C30FE970A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A77130-ADE8-4803-9D89-99716687C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AAA71-A6A4-4850-8399-B448A1B0758D}" type="datetime1">
              <a:rPr lang="en-US" smtClean="0"/>
              <a:t>1/24/2022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B6E81-5B29-4DFC-A8CD-A80EC18BB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FCB01-B9B3-4CA0-8F7D-530CF8742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68D8-83B3-4064-B13A-2EA446D4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1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5B4EDE-9980-4534-86AB-23A826C9C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AA77-33F2-4EDD-90BF-95E57DC196DB}" type="datetime1">
              <a:rPr lang="en-US" smtClean="0"/>
              <a:t>1/24/2022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5CF22-28C6-44FC-B346-DB5FE3E80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7D3EE6-EACB-415C-9D43-E6ECC1E76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68D8-83B3-4064-B13A-2EA446D4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9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76E0F-7CE0-471B-87FD-F2E768B87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9AB24-2524-47BC-A809-5DF7D94E6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01B04C-A34E-46D2-825D-CB2E46504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C471B-A485-43CE-9825-584B409BA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F19A0-2373-4A0F-B204-F75884514ECC}" type="datetime1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3466C2-EFBC-443D-9390-F7CEC5B2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A2DE4-7982-40C3-9870-ABE27827A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68D8-83B3-4064-B13A-2EA446D4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5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D4DC2-437F-4D44-9B8A-60ECADC4A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9B4A9A-F13C-45BE-BB73-6C7C1D1E4F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5CC58A-89A5-4E3A-9EAC-FB9A19076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13105D-51DE-4A51-B360-36389B2D1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BF84-27F5-4419-8A19-0495A5F704CA}" type="datetime1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9D6DBC-A9B0-4250-A59E-A15BDC9E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3BAF0-7105-4689-B603-76C441C0B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68D8-83B3-4064-B13A-2EA446D4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6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CE1C5B-1451-4638-97E8-88284CF15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CAA59-A62C-419F-BBCD-8F36CDE4D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61033-E98F-4B3C-9143-A617FB903E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74445-5670-4DAA-8B34-4E27A212EFE5}" type="datetime1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BC0EA-EB3E-44D7-AD55-07485245C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Laws That Protect Information as of 01:2022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7A31A-676F-49FC-BF4E-9EF033A354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F68D8-83B3-4064-B13A-2EA446D4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6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penrecords@pa.gov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1.jpeg"/><Relationship Id="rId4" Type="http://schemas.openxmlformats.org/officeDocument/2006/relationships/hyperlink" Target="https://www.openrecords.pa.gov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RA-DCOORTRAINING@pa.gov" TargetMode="External"/><Relationship Id="rId2" Type="http://schemas.openxmlformats.org/officeDocument/2006/relationships/hyperlink" Target="http://www.openrecords.pa.go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ttorneygeneral.gov/wp-content/uploads/2018/01/chria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109728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The Office of Open Records webinar will begin soon</a:t>
            </a:r>
          </a:p>
          <a:p>
            <a:r>
              <a:rPr lang="en-US" dirty="0"/>
              <a:t>Use the “Conversation” box to submit questions</a:t>
            </a:r>
          </a:p>
          <a:p>
            <a:r>
              <a:rPr lang="en-US" dirty="0">
                <a:solidFill>
                  <a:srgbClr val="FF0000"/>
                </a:solidFill>
              </a:rPr>
              <a:t>Please keep your questions short and direct</a:t>
            </a:r>
          </a:p>
          <a:p>
            <a:r>
              <a:rPr lang="en-US" dirty="0"/>
              <a:t>Submitted questions are records under the RTKL</a:t>
            </a:r>
          </a:p>
          <a:p>
            <a:r>
              <a:rPr lang="en-US" dirty="0"/>
              <a:t>After the webinar ends: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Email </a:t>
            </a:r>
            <a:r>
              <a:rPr lang="en-US" dirty="0">
                <a:hlinkClick r:id="rId3"/>
              </a:rPr>
              <a:t>openrecords@pa.gov</a:t>
            </a:r>
            <a:r>
              <a:rPr lang="en-US" dirty="0"/>
              <a:t> or call 717-346-9903</a:t>
            </a:r>
          </a:p>
          <a:p>
            <a:r>
              <a:rPr lang="en-US" dirty="0"/>
              <a:t>OOR website has resources for agencies &amp; requesters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hlinkClick r:id="rId4"/>
              </a:rPr>
              <a:t>https://www.openrecords.pa.gov/</a:t>
            </a:r>
            <a:endParaRPr lang="en-US" dirty="0"/>
          </a:p>
        </p:txBody>
      </p:sp>
      <p:pic>
        <p:nvPicPr>
          <p:cNvPr id="4" name="Picture 2" descr="O:\ExecutiveOffice_241010100\OOR_Logos_and_Pictures\Open Records_Logo elongated.JPG">
            <a:extLst>
              <a:ext uri="{FF2B5EF4-FFF2-40B4-BE49-F238E27FC236}">
                <a16:creationId xmlns:a16="http://schemas.microsoft.com/office/drawing/2014/main" id="{8C214739-4557-4EAC-8D53-B7D0797A7C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941" y="457200"/>
            <a:ext cx="5962118" cy="145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6D1BF83-921F-429D-93EB-098930D19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524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2699D-9D15-4051-82BA-0A0E006A910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Americans with Disabilities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C46F4-0966-484A-856A-E872DE649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Applies to most employers</a:t>
            </a:r>
          </a:p>
          <a:p>
            <a:r>
              <a:rPr lang="en-US" dirty="0">
                <a:solidFill>
                  <a:srgbClr val="C00000"/>
                </a:solidFill>
              </a:rPr>
              <a:t>Protects all medical records and requires that they are stored separately from other personnel related records.</a:t>
            </a:r>
          </a:p>
          <a:p>
            <a:r>
              <a:rPr lang="en-US" dirty="0"/>
              <a:t>Information provided voluntarily from the employee or the result of a non-medical inquiry are not covered. (building evacuation plan example)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2B0117-7F9B-42E8-81E4-92B5FE2F2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</p:spTree>
    <p:extLst>
      <p:ext uri="{BB962C8B-B14F-4D97-AF65-F5344CB8AC3E}">
        <p14:creationId xmlns:p14="http://schemas.microsoft.com/office/powerpoint/2010/main" val="983938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F45AE-3A9C-4260-A56B-9A4375A31BA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Family Education Rights and Privacy Act (FERPA)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C3A55-B1B0-40BD-A99F-AFB9382B9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r>
              <a:rPr lang="en-US" dirty="0"/>
              <a:t>Applies to public and private schools; primary, secondary, and post-secondary</a:t>
            </a:r>
          </a:p>
          <a:p>
            <a:r>
              <a:rPr lang="en-US" dirty="0">
                <a:solidFill>
                  <a:srgbClr val="FF0000"/>
                </a:solidFill>
              </a:rPr>
              <a:t>Protects Individual educational records (report cards, transcripts, discipline)</a:t>
            </a:r>
          </a:p>
          <a:p>
            <a:r>
              <a:rPr lang="en-US" dirty="0"/>
              <a:t>“Directory” information is public (sports activity, honors, </a:t>
            </a:r>
            <a:r>
              <a:rPr lang="en-US" dirty="0" err="1"/>
              <a:t>etc</a:t>
            </a:r>
            <a:r>
              <a:rPr lang="en-US" dirty="0"/>
              <a:t>…)</a:t>
            </a:r>
          </a:p>
          <a:p>
            <a:r>
              <a:rPr lang="en-US" dirty="0"/>
              <a:t>Aggregated data/reports are public.</a:t>
            </a:r>
          </a:p>
          <a:p>
            <a:r>
              <a:rPr lang="en-US" dirty="0"/>
              <a:t>FERPA has a mechanism for parents to see the records of their minor children where the records are not considered public</a:t>
            </a:r>
          </a:p>
          <a:p>
            <a:r>
              <a:rPr lang="en-US" dirty="0"/>
              <a:t>Law enforcement unit (campus police) records are not protected</a:t>
            </a:r>
          </a:p>
          <a:p>
            <a:r>
              <a:rPr lang="en-US" dirty="0"/>
              <a:t>Recent RTKL rulings on school videos and FERPA</a:t>
            </a:r>
          </a:p>
          <a:p>
            <a:r>
              <a:rPr lang="en-US" dirty="0"/>
              <a:t>Student health records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12C1AF-E9AF-40C2-ADC6-F53CD9C56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</p:spTree>
    <p:extLst>
      <p:ext uri="{BB962C8B-B14F-4D97-AF65-F5344CB8AC3E}">
        <p14:creationId xmlns:p14="http://schemas.microsoft.com/office/powerpoint/2010/main" val="4226905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8E86A-E811-4FEA-879E-412F67756F3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PA Public School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B5A5C-7305-4C39-9CA2-312815EC3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Applies to all public-school employees and officials</a:t>
            </a:r>
          </a:p>
          <a:p>
            <a:r>
              <a:rPr lang="en-US" dirty="0">
                <a:solidFill>
                  <a:srgbClr val="C00000"/>
                </a:solidFill>
              </a:rPr>
              <a:t>Protects educational records (like FERPA)</a:t>
            </a:r>
          </a:p>
          <a:p>
            <a:r>
              <a:rPr lang="en-US" dirty="0">
                <a:solidFill>
                  <a:srgbClr val="C00000"/>
                </a:solidFill>
              </a:rPr>
              <a:t>All health records created pursuant to the School Code are confidential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34596A-C1D0-48EE-BCF5-23B7E77B3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</p:spTree>
    <p:extLst>
      <p:ext uri="{BB962C8B-B14F-4D97-AF65-F5344CB8AC3E}">
        <p14:creationId xmlns:p14="http://schemas.microsoft.com/office/powerpoint/2010/main" val="2260623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81A9D-6C2F-44F8-9F6B-7B0210C6CCC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PA Motor Vehicle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A26EB-3585-4B59-892B-A47823BF6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Applies to the Department of Transportation and any agency in possession of driver records.</a:t>
            </a:r>
          </a:p>
          <a:p>
            <a:r>
              <a:rPr lang="en-US" dirty="0">
                <a:solidFill>
                  <a:srgbClr val="FF0000"/>
                </a:solidFill>
              </a:rPr>
              <a:t>Protects individual driver’s records.  A Driver’s License is considered an individual’s authorization to operate a vehicle, and thus part of “the record.” (Section 6114)  Also protected by RTKL Section 708(b)(6).  Applies to Commercial Driver’s Licenses.</a:t>
            </a:r>
          </a:p>
          <a:p>
            <a:r>
              <a:rPr lang="en-US" dirty="0"/>
              <a:t>Would not apply to any criminal sanctions, which are usually accessible as court records.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98E9F9-6D0F-4C88-BBB9-22CC61531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</p:spTree>
    <p:extLst>
      <p:ext uri="{BB962C8B-B14F-4D97-AF65-F5344CB8AC3E}">
        <p14:creationId xmlns:p14="http://schemas.microsoft.com/office/powerpoint/2010/main" val="2901297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181D3-E746-4365-95BE-74AFE54F75C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Federal Copyright Law of 1976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42DFC-A44E-461A-A861-6938FB3BD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Applies to anyone claiming or using intellectual property in the form of authorship</a:t>
            </a:r>
          </a:p>
          <a:p>
            <a:r>
              <a:rPr lang="en-US" dirty="0">
                <a:solidFill>
                  <a:srgbClr val="C00000"/>
                </a:solidFill>
              </a:rPr>
              <a:t>Protects records where the author is claiming “original thought”, such as an engineer’s or architect’s plans and drawings.</a:t>
            </a:r>
          </a:p>
          <a:p>
            <a:r>
              <a:rPr lang="en-US" dirty="0"/>
              <a:t>Copyright does not require registration, although typically a stamp is affixed to the record.  (Do not confuse with a licensure stamp.)</a:t>
            </a:r>
          </a:p>
          <a:p>
            <a:r>
              <a:rPr lang="en-US" dirty="0"/>
              <a:t>Under RTKL, requesters can inspect, but not have copies.  See Ali v. Phila Housing Finance Authority.</a:t>
            </a:r>
          </a:p>
          <a:p>
            <a:r>
              <a:rPr lang="en-US" dirty="0"/>
              <a:t>Any dispute arising over copyright is between the person claiming and the person allegedly misusing.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E12F34-4B50-4719-82B5-B7171013C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</p:spTree>
    <p:extLst>
      <p:ext uri="{BB962C8B-B14F-4D97-AF65-F5344CB8AC3E}">
        <p14:creationId xmlns:p14="http://schemas.microsoft.com/office/powerpoint/2010/main" val="1955091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22E82-7674-467D-B56B-F824FDE096C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Child Protective Services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932E3-2152-43A6-B158-3E420501E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Applies to anyone who in the course of their employment who comes into contact with children</a:t>
            </a:r>
          </a:p>
          <a:p>
            <a:r>
              <a:rPr lang="en-US" dirty="0">
                <a:solidFill>
                  <a:srgbClr val="C00000"/>
                </a:solidFill>
              </a:rPr>
              <a:t>Protects reports, summaries, medical evaluations, file notes, </a:t>
            </a:r>
            <a:r>
              <a:rPr lang="en-US" dirty="0" err="1">
                <a:solidFill>
                  <a:srgbClr val="C00000"/>
                </a:solidFill>
              </a:rPr>
              <a:t>etc</a:t>
            </a:r>
            <a:r>
              <a:rPr lang="en-US" dirty="0">
                <a:solidFill>
                  <a:srgbClr val="C00000"/>
                </a:solidFill>
              </a:rPr>
              <a:t>… concerning the investigation of child abuse.</a:t>
            </a:r>
          </a:p>
          <a:p>
            <a:r>
              <a:rPr lang="en-US" dirty="0"/>
              <a:t>People initiating reports of child abuse are treated as confidential informants under the law.</a:t>
            </a:r>
          </a:p>
          <a:p>
            <a:r>
              <a:rPr lang="en-US" dirty="0"/>
              <a:t>Protects applicant information for Child Abuse History Clearances.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705595-811D-455A-BF60-2B6F00E4A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</p:spTree>
    <p:extLst>
      <p:ext uri="{BB962C8B-B14F-4D97-AF65-F5344CB8AC3E}">
        <p14:creationId xmlns:p14="http://schemas.microsoft.com/office/powerpoint/2010/main" val="566027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C8671-1D4B-40A7-8A82-1FA8D8D3338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Older Adults Protective Services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9F331-0930-4874-ACAA-D0E9FD46E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Applies to any employee or administrator of an elder care facility (Senior Centers)</a:t>
            </a:r>
          </a:p>
          <a:p>
            <a:r>
              <a:rPr lang="en-US" dirty="0">
                <a:solidFill>
                  <a:srgbClr val="C00000"/>
                </a:solidFill>
              </a:rPr>
              <a:t>Protects all reports of abuse or neglect, investigatory materials, assessments, and service plans.</a:t>
            </a:r>
          </a:p>
          <a:p>
            <a:r>
              <a:rPr lang="en-US" dirty="0"/>
              <a:t>Law intended to ensure the protection and safety of adults over 60 who cannot protect themselves and are at risk of abuse or neglect.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3DCC9C-CAD4-419E-90D3-CF435C0A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</p:spTree>
    <p:extLst>
      <p:ext uri="{BB962C8B-B14F-4D97-AF65-F5344CB8AC3E}">
        <p14:creationId xmlns:p14="http://schemas.microsoft.com/office/powerpoint/2010/main" val="1510632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55727-1848-4FCC-812C-97557C7FAC6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Disease Prevention and Control Act of 1955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EC8C7-0887-426B-B417-5365D21E5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Applies to local health boards and the PA Department of Health</a:t>
            </a:r>
          </a:p>
          <a:p>
            <a:r>
              <a:rPr lang="en-US" dirty="0">
                <a:solidFill>
                  <a:srgbClr val="C00000"/>
                </a:solidFill>
              </a:rPr>
              <a:t>Protects any reports of diseases, reports of actions, or any other records </a:t>
            </a:r>
            <a:r>
              <a:rPr lang="en-US">
                <a:solidFill>
                  <a:srgbClr val="C00000"/>
                </a:solidFill>
              </a:rPr>
              <a:t>from release outside </a:t>
            </a:r>
            <a:r>
              <a:rPr lang="en-US" dirty="0">
                <a:solidFill>
                  <a:srgbClr val="C00000"/>
                </a:solidFill>
              </a:rPr>
              <a:t>of the boards of health.</a:t>
            </a:r>
          </a:p>
          <a:p>
            <a:r>
              <a:rPr lang="en-US" dirty="0"/>
              <a:t>Does allow the release of aggregated data.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84DD2D-5B51-49C5-8D99-9017A58BF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</p:spTree>
    <p:extLst>
      <p:ext uri="{BB962C8B-B14F-4D97-AF65-F5344CB8AC3E}">
        <p14:creationId xmlns:p14="http://schemas.microsoft.com/office/powerpoint/2010/main" val="425525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72EDB-1004-43EE-AB99-9D0714FE2BD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Miscellaneous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B3F5D-3AAD-4B63-81F1-94A82213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W2’s are confidential per the Internal Revenue Service</a:t>
            </a:r>
          </a:p>
          <a:p>
            <a:r>
              <a:rPr lang="en-US" dirty="0"/>
              <a:t>Taxpayer Bill of Rights – misdemeanor to release confidential tax information</a:t>
            </a:r>
          </a:p>
          <a:p>
            <a:r>
              <a:rPr lang="en-US" dirty="0"/>
              <a:t>Local Tax Enabling Act – protects information obtained from tax returns or investigations</a:t>
            </a:r>
          </a:p>
          <a:p>
            <a:r>
              <a:rPr lang="en-US" dirty="0"/>
              <a:t>Home Addresses and Dates of Birth – deemed confidential by Constitutional Right to Privacy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DE9382-3625-4DD5-B396-C8CFF0E8D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</p:spTree>
    <p:extLst>
      <p:ext uri="{BB962C8B-B14F-4D97-AF65-F5344CB8AC3E}">
        <p14:creationId xmlns:p14="http://schemas.microsoft.com/office/powerpoint/2010/main" val="4074765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Additional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www.OpenRecords.pa.gov</a:t>
            </a:r>
            <a:endParaRPr lang="en-US" dirty="0"/>
          </a:p>
          <a:p>
            <a:pPr lvl="1"/>
            <a:r>
              <a:rPr lang="en-US" dirty="0"/>
              <a:t>Citizens Guide</a:t>
            </a:r>
          </a:p>
          <a:p>
            <a:pPr lvl="1"/>
            <a:r>
              <a:rPr lang="en-US" dirty="0"/>
              <a:t>Agency Guides</a:t>
            </a:r>
          </a:p>
          <a:p>
            <a:pPr lvl="1"/>
            <a:r>
              <a:rPr lang="en-US" dirty="0"/>
              <a:t>Final Determinations and Key Court Decisions</a:t>
            </a:r>
          </a:p>
          <a:p>
            <a:r>
              <a:rPr lang="en-US" dirty="0"/>
              <a:t>Open Records Officer Guidebook</a:t>
            </a:r>
          </a:p>
          <a:p>
            <a:r>
              <a:rPr lang="en-US" dirty="0"/>
              <a:t>On Site Training = </a:t>
            </a:r>
            <a:r>
              <a:rPr lang="en-US" dirty="0">
                <a:hlinkClick r:id="rId3"/>
              </a:rPr>
              <a:t>RA-DCOORTRAINING@pa.gov</a:t>
            </a:r>
            <a:endParaRPr lang="en-US" dirty="0"/>
          </a:p>
          <a:p>
            <a:r>
              <a:rPr lang="en-US" dirty="0"/>
              <a:t>Twitter Feed = @</a:t>
            </a:r>
            <a:r>
              <a:rPr lang="en-US" dirty="0" err="1"/>
              <a:t>OpenRecordsPa</a:t>
            </a:r>
            <a:endParaRPr lang="en-US" dirty="0"/>
          </a:p>
          <a:p>
            <a:r>
              <a:rPr lang="en-US" dirty="0"/>
              <a:t>OOR Phone = 717.346.9903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Laws That Protect Information as of 01:2022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3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438400" y="2676526"/>
            <a:ext cx="7620000" cy="260985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>
                <a:solidFill>
                  <a:srgbClr val="FF0000"/>
                </a:solidFill>
              </a:rPr>
              <a:t>Laws That </a:t>
            </a:r>
            <a:r>
              <a:rPr lang="en-US" b="1">
                <a:solidFill>
                  <a:srgbClr val="FF0000"/>
                </a:solidFill>
              </a:rPr>
              <a:t>Protect Information</a:t>
            </a:r>
            <a:br>
              <a:rPr lang="en-US" dirty="0"/>
            </a:br>
            <a:r>
              <a:rPr lang="en-US" sz="2800" dirty="0"/>
              <a:t>Phone Number: 717.346.9903</a:t>
            </a:r>
            <a:br>
              <a:rPr lang="en-US" sz="2800" dirty="0"/>
            </a:br>
            <a:r>
              <a:rPr lang="en-US" sz="2800" dirty="0"/>
              <a:t>http: //openrecords.pa.gov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250" y="2137604"/>
            <a:ext cx="6400800" cy="552449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</a:rPr>
              <a:t>Liz </a:t>
            </a:r>
            <a:r>
              <a:rPr lang="en-US" dirty="0" err="1">
                <a:solidFill>
                  <a:schemeClr val="tx2"/>
                </a:solidFill>
              </a:rPr>
              <a:t>Wagenseller</a:t>
            </a:r>
            <a:r>
              <a:rPr lang="en-US" dirty="0">
                <a:solidFill>
                  <a:schemeClr val="tx2"/>
                </a:solidFill>
              </a:rPr>
              <a:t>, Executive Director</a:t>
            </a:r>
          </a:p>
        </p:txBody>
      </p:sp>
      <p:pic>
        <p:nvPicPr>
          <p:cNvPr id="1026" name="Picture 2" descr="O:\ExecutiveOffice_241010100\OOR_Logos_and_Pictures\Open Records_Logo elongat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0679"/>
            <a:ext cx="5962118" cy="145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279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E08A9AA-FFB9-4029-A9C2-C3DD9A7A8BD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Why Is This Important?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596BDE-6E10-4B37-95A2-F62A24E1A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Other laws can remove the discretion that exists in the Right to Know Law</a:t>
            </a:r>
            <a:r>
              <a:rPr lang="en-US" dirty="0"/>
              <a:t> (RTKL): </a:t>
            </a:r>
            <a:r>
              <a:rPr lang="en-US" b="1" dirty="0"/>
              <a:t>Nature of a Document</a:t>
            </a:r>
            <a:r>
              <a:rPr lang="en-US" dirty="0"/>
              <a:t> Section 306 “Nothing in this act shall supersede or modify the public or nonpublic nature of a record or document established in Federal or State law, regulation or judicial order or decree”</a:t>
            </a:r>
          </a:p>
          <a:p>
            <a:endParaRPr lang="en-US" dirty="0"/>
          </a:p>
          <a:p>
            <a:r>
              <a:rPr lang="en-US" dirty="0"/>
              <a:t>The Agency bears the </a:t>
            </a:r>
            <a:r>
              <a:rPr lang="en-US" dirty="0">
                <a:solidFill>
                  <a:srgbClr val="C00000"/>
                </a:solidFill>
              </a:rPr>
              <a:t>burden of proof</a:t>
            </a:r>
            <a:r>
              <a:rPr lang="en-US" dirty="0"/>
              <a:t>:  Section 708(a)(1) “The burden of proving that a record of a Commonwealth agency or local agency is exempt from public access shall be on the Commonwealth agency or local agency receiving a request by a preponderance of the evidence.”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989B8-F061-42EE-A93A-415AF1D2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</p:spTree>
    <p:extLst>
      <p:ext uri="{BB962C8B-B14F-4D97-AF65-F5344CB8AC3E}">
        <p14:creationId xmlns:p14="http://schemas.microsoft.com/office/powerpoint/2010/main" val="230375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0DA89-2435-4FC4-9A7E-7CFF10F8A13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Criminal History Records Information Act of 1980 (CHRIA)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D76A5-A18C-42EC-8D5F-4B7091E54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Applies to any person or agency that collects criminal history information (PD’s, Prisons, DA’s, Sheriffs, Courts)</a:t>
            </a:r>
          </a:p>
          <a:p>
            <a:r>
              <a:rPr lang="en-US" dirty="0">
                <a:solidFill>
                  <a:srgbClr val="FF0000"/>
                </a:solidFill>
              </a:rPr>
              <a:t>Protects criminal history, investigative, and intelligence information.</a:t>
            </a:r>
          </a:p>
          <a:p>
            <a:r>
              <a:rPr lang="en-US" dirty="0"/>
              <a:t>Can only be shared with other applicable (law enforcement) agencies.</a:t>
            </a:r>
          </a:p>
          <a:p>
            <a:r>
              <a:rPr lang="en-US" dirty="0"/>
              <a:t>PA Attorney General’s Office has an excellent handbook resource:  </a:t>
            </a:r>
            <a:r>
              <a:rPr lang="en-US" sz="2200" dirty="0">
                <a:hlinkClick r:id="rId2"/>
              </a:rPr>
              <a:t>https://www.attorneygeneral.gov/wp-content/uploads/2018/01/chria.pdf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8CF23B-0B39-4609-9211-2D911B2A9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</p:spTree>
    <p:extLst>
      <p:ext uri="{BB962C8B-B14F-4D97-AF65-F5344CB8AC3E}">
        <p14:creationId xmlns:p14="http://schemas.microsoft.com/office/powerpoint/2010/main" val="2577158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86238-EB5D-490F-A34C-32095754110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Act 30 of 2016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F956C-F1F9-461B-A36C-920379EC5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Applies to Public Safety Answering Points (Emergency Call Centers)</a:t>
            </a:r>
          </a:p>
          <a:p>
            <a:r>
              <a:rPr lang="en-US" dirty="0">
                <a:solidFill>
                  <a:srgbClr val="FF0000"/>
                </a:solidFill>
              </a:rPr>
              <a:t>Protects “individual identifying information” of callers, witnesses, and victims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Name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Telephone Number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Home Address</a:t>
            </a:r>
          </a:p>
          <a:p>
            <a:pPr lvl="1"/>
            <a:r>
              <a:rPr lang="en-US" dirty="0"/>
              <a:t>Does not protect the location of the address unless it would compromise any of the above.</a:t>
            </a:r>
          </a:p>
          <a:p>
            <a:pPr lvl="1"/>
            <a:r>
              <a:rPr lang="en-US" dirty="0"/>
              <a:t>Can release block numbers, cross streets, and mile markers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404C42-D2AF-4F3C-A240-0892C892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</p:spTree>
    <p:extLst>
      <p:ext uri="{BB962C8B-B14F-4D97-AF65-F5344CB8AC3E}">
        <p14:creationId xmlns:p14="http://schemas.microsoft.com/office/powerpoint/2010/main" val="1536546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4F021-2130-4659-A5D5-76B1508143B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Attorney-Client Privilege and Work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DDFFF-3C07-4E33-90F6-A89A1433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Applies to Solicitors and their Client Agencies</a:t>
            </a:r>
          </a:p>
          <a:p>
            <a:r>
              <a:rPr lang="en-US" dirty="0">
                <a:solidFill>
                  <a:srgbClr val="FF0000"/>
                </a:solidFill>
              </a:rPr>
              <a:t>Protects communication between lawyers and their clients involving legal advice and strategy</a:t>
            </a:r>
          </a:p>
          <a:p>
            <a:r>
              <a:rPr lang="en-US" dirty="0"/>
              <a:t>Considered part of the Rules of Evidence</a:t>
            </a:r>
          </a:p>
          <a:p>
            <a:r>
              <a:rPr lang="en-US" dirty="0"/>
              <a:t>Privilege is lost when the confidential information is shared with a third party</a:t>
            </a:r>
          </a:p>
          <a:p>
            <a:r>
              <a:rPr lang="en-US" dirty="0"/>
              <a:t>Invoices may or may not reveal legal strategy</a:t>
            </a:r>
          </a:p>
          <a:p>
            <a:r>
              <a:rPr lang="en-US" dirty="0"/>
              <a:t>RTKL Section 305(a)(2) reference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10326-6A4E-468F-B6D4-042F47DCE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</p:spTree>
    <p:extLst>
      <p:ext uri="{BB962C8B-B14F-4D97-AF65-F5344CB8AC3E}">
        <p14:creationId xmlns:p14="http://schemas.microsoft.com/office/powerpoint/2010/main" val="531956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C9E20-08BF-4B28-9603-41BA8C28CD1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Uniform Construction Code (UCC)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55B2C-D488-43BA-A56C-B1130A07C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US" dirty="0"/>
              <a:t>Statewide building code.  Applies to any agency possessing building permit applications, plans, and associated records.</a:t>
            </a:r>
          </a:p>
          <a:p>
            <a:r>
              <a:rPr lang="en-US" dirty="0">
                <a:solidFill>
                  <a:srgbClr val="C00000"/>
                </a:solidFill>
              </a:rPr>
              <a:t>Protects applications, building plans, specifications, inspection reports and “similar documents” </a:t>
            </a:r>
            <a:r>
              <a:rPr lang="en-US" u="sng" dirty="0">
                <a:solidFill>
                  <a:srgbClr val="C00000"/>
                </a:solidFill>
              </a:rPr>
              <a:t>for buildings constructed after 2004</a:t>
            </a:r>
            <a:r>
              <a:rPr lang="en-US" dirty="0">
                <a:solidFill>
                  <a:srgbClr val="C00000"/>
                </a:solidFill>
              </a:rPr>
              <a:t>.</a:t>
            </a:r>
          </a:p>
          <a:p>
            <a:r>
              <a:rPr lang="en-US" dirty="0"/>
              <a:t>Building permits themselves are public records.</a:t>
            </a:r>
          </a:p>
          <a:p>
            <a:r>
              <a:rPr lang="en-US" dirty="0"/>
              <a:t>Office of Open Records, Ness v. York Township, AP2012-1025: privacy language in the UCC applies to residential as well as commercial structures.</a:t>
            </a:r>
          </a:p>
          <a:p>
            <a:r>
              <a:rPr lang="en-US" dirty="0"/>
              <a:t>Any citations leading to legal action are accessible as court records.</a:t>
            </a:r>
          </a:p>
          <a:p>
            <a:r>
              <a:rPr lang="en-US" dirty="0"/>
              <a:t>Does not apply to Zoning Boards (Municipalities Planning Code)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4B0760-2026-4953-8198-A38E9754B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</p:spTree>
    <p:extLst>
      <p:ext uri="{BB962C8B-B14F-4D97-AF65-F5344CB8AC3E}">
        <p14:creationId xmlns:p14="http://schemas.microsoft.com/office/powerpoint/2010/main" val="1132803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8BB704-1405-4C01-818C-0B9CF05CFD2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n-US" sz="4100" dirty="0">
                <a:solidFill>
                  <a:schemeClr val="bg1"/>
                </a:solidFill>
              </a:rPr>
              <a:t>Health Insurance Portability and Accountability Act of 1996 (HIPAA)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FC11BC5-F5B4-484F-86D1-BF5EA54E3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Applies to health care providers.  Does not typically apply to employers.</a:t>
            </a:r>
          </a:p>
          <a:p>
            <a:r>
              <a:rPr lang="en-US" dirty="0">
                <a:solidFill>
                  <a:srgbClr val="FF0000"/>
                </a:solidFill>
              </a:rPr>
              <a:t>Protects individually identifiable (personal) health information.</a:t>
            </a:r>
          </a:p>
          <a:p>
            <a:r>
              <a:rPr lang="en-US" dirty="0"/>
              <a:t>An employee can approve the release of health information to an employer, but then the employer must keep it secure.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06E8EFF-8811-4422-8B6F-186170EFD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</p:spTree>
    <p:extLst>
      <p:ext uri="{BB962C8B-B14F-4D97-AF65-F5344CB8AC3E}">
        <p14:creationId xmlns:p14="http://schemas.microsoft.com/office/powerpoint/2010/main" val="1355439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96EEE-340A-4143-BEA2-A7C5F81E744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Family Medical Leave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7357E-5DAC-4628-B486-70306A984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Applies to employers, HR Leave Administrators, Supervisors</a:t>
            </a:r>
          </a:p>
          <a:p>
            <a:r>
              <a:rPr lang="en-US" dirty="0">
                <a:solidFill>
                  <a:srgbClr val="C00000"/>
                </a:solidFill>
              </a:rPr>
              <a:t>Protects any leave or accommodation-related record that could disclose the presence of a serious health condition </a:t>
            </a:r>
          </a:p>
          <a:p>
            <a:r>
              <a:rPr lang="en-US" dirty="0"/>
              <a:t>Information can be provided to supervisors and medical/first aid personnel (seizure example)</a:t>
            </a:r>
          </a:p>
          <a:p>
            <a:r>
              <a:rPr lang="en-US" dirty="0"/>
              <a:t>A public employee’s Record of Absence could reveal a serious health condition.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581843-CC1C-4ED5-AF1D-2A89275E2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Laws That Protect Information as of 01:2022</a:t>
            </a:r>
          </a:p>
        </p:txBody>
      </p:sp>
    </p:spTree>
    <p:extLst>
      <p:ext uri="{BB962C8B-B14F-4D97-AF65-F5344CB8AC3E}">
        <p14:creationId xmlns:p14="http://schemas.microsoft.com/office/powerpoint/2010/main" val="10669251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1379</Words>
  <Application>Microsoft Office PowerPoint</Application>
  <PresentationFormat>Widescreen</PresentationFormat>
  <Paragraphs>125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Office Theme</vt:lpstr>
      <vt:lpstr>PowerPoint Presentation</vt:lpstr>
      <vt:lpstr>Laws That Protect Information Phone Number: 717.346.9903 http: //openrecords.pa.gov</vt:lpstr>
      <vt:lpstr>Why Is This Important?</vt:lpstr>
      <vt:lpstr>Criminal History Records Information Act of 1980 (CHRIA) </vt:lpstr>
      <vt:lpstr>Act 30 of 2016</vt:lpstr>
      <vt:lpstr>Attorney-Client Privilege and Work Product</vt:lpstr>
      <vt:lpstr>Uniform Construction Code (UCC)</vt:lpstr>
      <vt:lpstr>Health Insurance Portability and Accountability Act of 1996 (HIPAA)</vt:lpstr>
      <vt:lpstr>Family Medical Leave Act</vt:lpstr>
      <vt:lpstr>Americans with Disabilities Act</vt:lpstr>
      <vt:lpstr>Family Education Rights and Privacy Act (FERPA)</vt:lpstr>
      <vt:lpstr>PA Public School Code</vt:lpstr>
      <vt:lpstr>PA Motor Vehicle Code</vt:lpstr>
      <vt:lpstr>Federal Copyright Law of 1976</vt:lpstr>
      <vt:lpstr>Child Protective Services Law</vt:lpstr>
      <vt:lpstr>Older Adults Protective Services Act</vt:lpstr>
      <vt:lpstr>Disease Prevention and Control Act of 1955</vt:lpstr>
      <vt:lpstr>Miscellaneous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Insurance Portability and Accountability Act of 1996 (HIPAA)</dc:title>
  <dc:creator>Spiess, George</dc:creator>
  <cp:lastModifiedBy>Spiess, George</cp:lastModifiedBy>
  <cp:revision>39</cp:revision>
  <dcterms:created xsi:type="dcterms:W3CDTF">2020-10-08T18:55:30Z</dcterms:created>
  <dcterms:modified xsi:type="dcterms:W3CDTF">2022-01-24T14:34:52Z</dcterms:modified>
</cp:coreProperties>
</file>