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96" r:id="rId2"/>
    <p:sldId id="256" r:id="rId3"/>
    <p:sldId id="397" r:id="rId4"/>
    <p:sldId id="258" r:id="rId5"/>
    <p:sldId id="259" r:id="rId6"/>
    <p:sldId id="398" r:id="rId7"/>
    <p:sldId id="402" r:id="rId8"/>
    <p:sldId id="271" r:id="rId9"/>
    <p:sldId id="274" r:id="rId10"/>
    <p:sldId id="400" r:id="rId11"/>
    <p:sldId id="261" r:id="rId12"/>
    <p:sldId id="276" r:id="rId13"/>
    <p:sldId id="263" r:id="rId14"/>
    <p:sldId id="264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5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B2A4A-33EE-4BBF-A782-4CA1041A1062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61B0A-0AA6-425A-A324-ECCA4B0B2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72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0C87-7764-48BF-8CEE-91E806104108}" type="datetime1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45DC-BDDA-41B5-84A0-B5BFCF886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57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02C3-70AF-4E96-9A63-DC0AEBD23178}" type="datetime1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45DC-BDDA-41B5-84A0-B5BFCF886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EFD2E-0388-428C-AA24-29D47C3E5BE8}" type="datetime1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45DC-BDDA-41B5-84A0-B5BFCF886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1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ACCD-1CDE-4292-9DD2-3BC19F3758D1}" type="datetime1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45DC-BDDA-41B5-84A0-B5BFCF886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5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2834-E704-4ECF-AB51-707577C612C2}" type="datetime1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45DC-BDDA-41B5-84A0-B5BFCF886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3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CE21-3A75-4369-9252-BE2C13FA1091}" type="datetime1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45DC-BDDA-41B5-84A0-B5BFCF886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1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B851-6BE0-4BDD-9371-5EE72DF50720}" type="datetime1">
              <a:rPr lang="en-US" smtClean="0"/>
              <a:t>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45DC-BDDA-41B5-84A0-B5BFCF886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5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D6C8-E3C6-4C47-895F-E10AABB7957B}" type="datetime1">
              <a:rPr lang="en-US" smtClean="0"/>
              <a:t>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45DC-BDDA-41B5-84A0-B5BFCF886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6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077F-3FD6-42C0-99A2-E89887B5EE9E}" type="datetime1">
              <a:rPr lang="en-US" smtClean="0"/>
              <a:t>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45DC-BDDA-41B5-84A0-B5BFCF886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96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FD8A-AAD3-45B8-AB1C-C1A561008710}" type="datetime1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45DC-BDDA-41B5-84A0-B5BFCF886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2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163-24F7-4675-AD6C-1308972FB9E2}" type="datetime1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45DC-BDDA-41B5-84A0-B5BFCF886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7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9F5CA-745D-435B-BD3F-CF3CD207311D}" type="datetime1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Right to Know for Law Enforcement as of 01.2022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45DC-BDDA-41B5-84A0-B5BFCF886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2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penrecords@pa.gov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1.jpeg"/><Relationship Id="rId4" Type="http://schemas.openxmlformats.org/officeDocument/2006/relationships/hyperlink" Target="https://www.openrecords.pa.gov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RA-DCOORTRAINING@pa.gov" TargetMode="External"/><Relationship Id="rId2" Type="http://schemas.openxmlformats.org/officeDocument/2006/relationships/hyperlink" Target="http://www.openrecords.pa.go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57450"/>
            <a:ext cx="8229600" cy="325755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u="sng" dirty="0"/>
              <a:t>The Office of Open Records webinar will begin soon</a:t>
            </a:r>
          </a:p>
          <a:p>
            <a:r>
              <a:rPr lang="en-US" dirty="0"/>
              <a:t>Use the “Conversation” box to submit questions</a:t>
            </a:r>
          </a:p>
          <a:p>
            <a:r>
              <a:rPr lang="en-US" dirty="0"/>
              <a:t>Submitted questions are records under the RTKL</a:t>
            </a:r>
          </a:p>
          <a:p>
            <a:r>
              <a:rPr lang="en-US" dirty="0"/>
              <a:t>After the webinar ends: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Email </a:t>
            </a:r>
            <a:r>
              <a:rPr lang="en-US" dirty="0">
                <a:hlinkClick r:id="rId3"/>
              </a:rPr>
              <a:t>openrecords@pa.gov</a:t>
            </a:r>
            <a:r>
              <a:rPr lang="en-US" dirty="0"/>
              <a:t> or call 717-346-9903</a:t>
            </a:r>
          </a:p>
          <a:p>
            <a:r>
              <a:rPr lang="en-US" dirty="0"/>
              <a:t>OOR website has resources for agencies &amp; requesters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hlinkClick r:id="rId4"/>
              </a:rPr>
              <a:t>https://www.openrecords.pa.gov/</a:t>
            </a:r>
            <a:endParaRPr lang="en-US" dirty="0"/>
          </a:p>
        </p:txBody>
      </p:sp>
      <p:pic>
        <p:nvPicPr>
          <p:cNvPr id="4" name="Picture 2" descr="O:\ExecutiveOffice_241010100\OOR_Logos_and_Pictures\Open Records_Logo elongated.JPG">
            <a:extLst>
              <a:ext uri="{FF2B5EF4-FFF2-40B4-BE49-F238E27FC236}">
                <a16:creationId xmlns:a16="http://schemas.microsoft.com/office/drawing/2014/main" id="{8C214739-4557-4EAC-8D53-B7D0797A7C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206" y="1200151"/>
            <a:ext cx="4471589" cy="1093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C981DE-D45D-4737-81F8-540D08BD6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524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02E70-AD96-499E-A2F0-9F2E564BC88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Is It a </a:t>
            </a:r>
            <a:r>
              <a:rPr lang="en-US" i="1" dirty="0">
                <a:solidFill>
                  <a:schemeClr val="bg1"/>
                </a:solidFill>
              </a:rPr>
              <a:t>Public</a:t>
            </a:r>
            <a:r>
              <a:rPr lang="en-US" dirty="0">
                <a:solidFill>
                  <a:schemeClr val="bg1"/>
                </a:solidFill>
              </a:rPr>
              <a:t> Record?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AA56E-A8CF-49EC-A861-3462C0329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RTKL-708(b):  Do any exemptions apply, and if so, are we going to invoke them?</a:t>
            </a:r>
          </a:p>
          <a:p>
            <a:r>
              <a:rPr lang="en-US" dirty="0"/>
              <a:t>Are there any federal or state statutes, or a judge’s order, that make these records “non-public”? (Section 306)</a:t>
            </a:r>
          </a:p>
          <a:p>
            <a:r>
              <a:rPr lang="en-US" dirty="0"/>
              <a:t>Is the record protected by privilege? (Section 305)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DC8E2F-8EE3-4662-849A-9E07650F7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</p:spTree>
    <p:extLst>
      <p:ext uri="{BB962C8B-B14F-4D97-AF65-F5344CB8AC3E}">
        <p14:creationId xmlns:p14="http://schemas.microsoft.com/office/powerpoint/2010/main" val="1269404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Deadlines: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Response to Request = 5 Business Days</a:t>
            </a:r>
          </a:p>
          <a:p>
            <a:r>
              <a:rPr lang="en-US" dirty="0"/>
              <a:t>Invoking an Extension = 30 Calendar Days</a:t>
            </a:r>
          </a:p>
          <a:p>
            <a:pPr lvl="1"/>
            <a:r>
              <a:rPr lang="en-US" dirty="0"/>
              <a:t>Within the 5 day window</a:t>
            </a:r>
          </a:p>
          <a:p>
            <a:pPr lvl="1"/>
            <a:r>
              <a:rPr lang="en-US" dirty="0"/>
              <a:t>In writing</a:t>
            </a:r>
          </a:p>
          <a:p>
            <a:pPr lvl="1"/>
            <a:r>
              <a:rPr lang="en-US" dirty="0"/>
              <a:t>With the reason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5 + 30 application per Section 902(b)(2)</a:t>
            </a:r>
          </a:p>
          <a:p>
            <a:r>
              <a:rPr lang="en-US" dirty="0"/>
              <a:t>Appeal = 15 Business Days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</p:spTree>
    <p:extLst>
      <p:ext uri="{BB962C8B-B14F-4D97-AF65-F5344CB8AC3E}">
        <p14:creationId xmlns:p14="http://schemas.microsoft.com/office/powerpoint/2010/main" val="3038254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Exemptions for Law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708(b)(16) </a:t>
            </a:r>
            <a:r>
              <a:rPr lang="en-US" dirty="0"/>
              <a:t>– Criminal Investigatory records</a:t>
            </a:r>
          </a:p>
          <a:p>
            <a:pPr lvl="1"/>
            <a:r>
              <a:rPr lang="en-US" dirty="0"/>
              <a:t>Does not include blotters or incident logs</a:t>
            </a:r>
          </a:p>
          <a:p>
            <a:pPr lvl="1"/>
            <a:r>
              <a:rPr lang="en-US" dirty="0"/>
              <a:t>Incident Reports are considered Investigatory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708(b)(17) </a:t>
            </a:r>
            <a:r>
              <a:rPr lang="en-US" dirty="0"/>
              <a:t>– Non-Criminal Investigatory records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708(b)(18) </a:t>
            </a:r>
            <a:r>
              <a:rPr lang="en-US" dirty="0"/>
              <a:t>– Emergency dispatch (911) recordings</a:t>
            </a:r>
          </a:p>
          <a:p>
            <a:pPr lvl="1"/>
            <a:r>
              <a:rPr lang="en-US" dirty="0"/>
              <a:t>Public interest disclosure by agency or court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</p:spTree>
    <p:extLst>
      <p:ext uri="{BB962C8B-B14F-4D97-AF65-F5344CB8AC3E}">
        <p14:creationId xmlns:p14="http://schemas.microsoft.com/office/powerpoint/2010/main" val="4227562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Appeals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708(b)(16) </a:t>
            </a:r>
            <a:r>
              <a:rPr lang="en-US" sz="4000" dirty="0"/>
              <a:t>– Criminal Investigatory Records, are made to the County </a:t>
            </a:r>
            <a:r>
              <a:rPr lang="en-US" sz="4000" dirty="0">
                <a:solidFill>
                  <a:srgbClr val="FF0000"/>
                </a:solidFill>
              </a:rPr>
              <a:t>District Attorneys Office</a:t>
            </a:r>
          </a:p>
          <a:p>
            <a:pPr marL="0" indent="0">
              <a:buNone/>
            </a:pPr>
            <a:r>
              <a:rPr lang="en-US" sz="4000" dirty="0"/>
              <a:t>All other appeals = PA Office of Open Records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</p:spTree>
    <p:extLst>
      <p:ext uri="{BB962C8B-B14F-4D97-AF65-F5344CB8AC3E}">
        <p14:creationId xmlns:p14="http://schemas.microsoft.com/office/powerpoint/2010/main" val="1449320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Hardcopy = $.25/page for 8 ½ X 11”</a:t>
            </a:r>
          </a:p>
          <a:p>
            <a:r>
              <a:rPr lang="en-US" dirty="0"/>
              <a:t>Electronic = no charge</a:t>
            </a:r>
          </a:p>
          <a:p>
            <a:r>
              <a:rPr lang="en-US" dirty="0"/>
              <a:t>Everything else and postage is actual cost</a:t>
            </a:r>
          </a:p>
          <a:p>
            <a:r>
              <a:rPr lang="en-US" dirty="0">
                <a:solidFill>
                  <a:srgbClr val="FF0000"/>
                </a:solidFill>
              </a:rPr>
              <a:t>No cost for labor/redaction</a:t>
            </a:r>
          </a:p>
          <a:p>
            <a:r>
              <a:rPr lang="en-US" dirty="0"/>
              <a:t>Other legislated charges take precedent  (Accident reports)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</p:spTree>
    <p:extLst>
      <p:ext uri="{BB962C8B-B14F-4D97-AF65-F5344CB8AC3E}">
        <p14:creationId xmlns:p14="http://schemas.microsoft.com/office/powerpoint/2010/main" val="1092404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Additional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www.OpenRecords.pa.gov</a:t>
            </a:r>
            <a:endParaRPr lang="en-US" dirty="0"/>
          </a:p>
          <a:p>
            <a:pPr lvl="1"/>
            <a:r>
              <a:rPr lang="en-US" dirty="0"/>
              <a:t>Citizens Guide</a:t>
            </a:r>
          </a:p>
          <a:p>
            <a:pPr lvl="1"/>
            <a:r>
              <a:rPr lang="en-US" dirty="0"/>
              <a:t>Agency Guides</a:t>
            </a:r>
          </a:p>
          <a:p>
            <a:pPr lvl="1"/>
            <a:r>
              <a:rPr lang="en-US" dirty="0"/>
              <a:t>Final Determinations and Key Court Decisions</a:t>
            </a:r>
          </a:p>
          <a:p>
            <a:r>
              <a:rPr lang="en-US" dirty="0"/>
              <a:t>Open Records Officer Guidebook</a:t>
            </a:r>
          </a:p>
          <a:p>
            <a:r>
              <a:rPr lang="en-US" dirty="0"/>
              <a:t>On Site Training = </a:t>
            </a:r>
            <a:r>
              <a:rPr lang="en-US" sz="2800" dirty="0">
                <a:hlinkClick r:id="rId3"/>
              </a:rPr>
              <a:t>RA-DCOORTRAINING@pa.gov</a:t>
            </a:r>
            <a:endParaRPr lang="en-US" sz="2800" dirty="0"/>
          </a:p>
          <a:p>
            <a:r>
              <a:rPr lang="en-US" dirty="0"/>
              <a:t>Twitter Feed = @</a:t>
            </a:r>
            <a:r>
              <a:rPr lang="en-US" dirty="0" err="1"/>
              <a:t>OpenRecordsPa</a:t>
            </a:r>
            <a:endParaRPr lang="en-US" dirty="0"/>
          </a:p>
          <a:p>
            <a:r>
              <a:rPr lang="en-US" dirty="0"/>
              <a:t>OOR Phone = 717.346.9903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Right to Know for Law Enforcement as of 01.2022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170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962401"/>
          </a:xfrm>
        </p:spPr>
        <p:txBody>
          <a:bodyPr>
            <a:normAutofit/>
          </a:bodyPr>
          <a:lstStyle/>
          <a:p>
            <a:r>
              <a:rPr lang="en-US" sz="2000" dirty="0"/>
              <a:t>Liz </a:t>
            </a:r>
            <a:r>
              <a:rPr lang="en-US" sz="2000"/>
              <a:t>Wagenseller, </a:t>
            </a:r>
            <a:r>
              <a:rPr lang="en-US" sz="2000" dirty="0"/>
              <a:t>Executive Director</a:t>
            </a:r>
            <a:br>
              <a:rPr lang="en-US" sz="2400" dirty="0"/>
            </a:br>
            <a:r>
              <a:rPr lang="en-US" sz="5400" b="1" dirty="0">
                <a:solidFill>
                  <a:srgbClr val="FF0000"/>
                </a:solidFill>
              </a:rPr>
              <a:t>The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54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Right to Know Law for Law Enforcement</a:t>
            </a:r>
            <a:endParaRPr lang="en-US" sz="48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4" name="Picture 2" descr="O:\ExecutiveOffice_241010100\OOR_Logos_and_Pictures\Open Records_Logo elongat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04801"/>
            <a:ext cx="5962118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5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1295400" y="4800600"/>
            <a:ext cx="6553200" cy="7078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Phone Number: 717.346.9903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http: //openrecords.pa.gov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967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1308F-346E-4D5F-9E51-A3C3D7CADA0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Access, Transparency, Good Government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E548D-C1F0-4E64-A32F-7A6A35D50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solidFill>
                  <a:srgbClr val="C00000"/>
                </a:solidFill>
              </a:rPr>
              <a:t>The purpose of Pennsylvania’s Right to Know Law is to give the public </a:t>
            </a:r>
            <a:r>
              <a:rPr lang="en-US" sz="3000" i="1" dirty="0">
                <a:solidFill>
                  <a:srgbClr val="C00000"/>
                </a:solidFill>
              </a:rPr>
              <a:t>access to public records.</a:t>
            </a:r>
          </a:p>
          <a:p>
            <a:r>
              <a:rPr lang="en-US" sz="3000" dirty="0"/>
              <a:t>Every record of an Agency is </a:t>
            </a:r>
            <a:r>
              <a:rPr lang="en-US" sz="3000" i="1" dirty="0"/>
              <a:t>presumed to be public.</a:t>
            </a:r>
          </a:p>
          <a:p>
            <a:r>
              <a:rPr lang="en-US" sz="3000" i="1" dirty="0"/>
              <a:t>Agencies bear the burden </a:t>
            </a:r>
            <a:r>
              <a:rPr lang="en-US" sz="3000" dirty="0"/>
              <a:t>of proving that a record is not public.</a:t>
            </a:r>
          </a:p>
          <a:p>
            <a:pPr marL="0" indent="0">
              <a:buNone/>
            </a:pPr>
            <a:endParaRPr lang="en-US" sz="3300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8A4211-FEDC-409F-BFB4-ED6C60EA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</p:spTree>
    <p:extLst>
      <p:ext uri="{BB962C8B-B14F-4D97-AF65-F5344CB8AC3E}">
        <p14:creationId xmlns:p14="http://schemas.microsoft.com/office/powerpoint/2010/main" val="614065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Agency Open Records Officer (AORO)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post contact information</a:t>
            </a:r>
          </a:p>
          <a:p>
            <a:r>
              <a:rPr lang="en-US" dirty="0"/>
              <a:t>Must have a form for filing Open Records Requests</a:t>
            </a:r>
          </a:p>
          <a:p>
            <a:r>
              <a:rPr lang="en-US" dirty="0"/>
              <a:t>Must have applicable appeals information</a:t>
            </a:r>
          </a:p>
          <a:p>
            <a:r>
              <a:rPr lang="en-US" dirty="0"/>
              <a:t>Instruct all staff to forward requests to the AORO ASAP</a:t>
            </a:r>
          </a:p>
          <a:p>
            <a:r>
              <a:rPr lang="en-US" dirty="0"/>
              <a:t>Notify the OOR who the AORO is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</p:spTree>
    <p:extLst>
      <p:ext uri="{BB962C8B-B14F-4D97-AF65-F5344CB8AC3E}">
        <p14:creationId xmlns:p14="http://schemas.microsoft.com/office/powerpoint/2010/main" val="36038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agency may not adopt a policy or regulation which: </a:t>
            </a:r>
          </a:p>
          <a:p>
            <a:pPr marL="971550" lvl="1" indent="-514350">
              <a:buFont typeface="Calibri" pitchFamily="34" charset="0"/>
              <a:buAutoNum type="arabicPeriod"/>
            </a:pPr>
            <a:r>
              <a:rPr lang="en-US" dirty="0"/>
              <a:t>Limits the number of records which may be requested or made available for inspection or duplication; or </a:t>
            </a:r>
          </a:p>
          <a:p>
            <a:pPr marL="971550" lvl="1" indent="-514350">
              <a:buFont typeface="Calibri" pitchFamily="34" charset="0"/>
              <a:buAutoNum type="arabicPeriod"/>
            </a:pPr>
            <a:r>
              <a:rPr lang="en-US" dirty="0"/>
              <a:t>Requires disclosure of the </a:t>
            </a:r>
          </a:p>
          <a:p>
            <a:pPr marL="971550" lvl="1" indent="-514350">
              <a:buNone/>
            </a:pPr>
            <a:r>
              <a:rPr lang="en-US" dirty="0"/>
              <a:t>	purpose or motive in requesting</a:t>
            </a:r>
          </a:p>
          <a:p>
            <a:pPr marL="971550" lvl="1" indent="-514350">
              <a:buNone/>
            </a:pPr>
            <a:r>
              <a:rPr lang="en-US" dirty="0"/>
              <a:t>	access to records. 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bg1"/>
                </a:solidFill>
              </a:rPr>
              <a:t>Prohibitions – Section 1308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</p:spTree>
    <p:extLst>
      <p:ext uri="{BB962C8B-B14F-4D97-AF65-F5344CB8AC3E}">
        <p14:creationId xmlns:p14="http://schemas.microsoft.com/office/powerpoint/2010/main" val="1598372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DEB91-C82A-4A92-B49A-77A2EDDFB02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RTK Obstacle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EA47E-FD58-4862-AC07-209C3791C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start: Receiving a request</a:t>
            </a:r>
          </a:p>
          <a:p>
            <a:r>
              <a:rPr lang="en-US" dirty="0"/>
              <a:t>Deadlines</a:t>
            </a:r>
          </a:p>
          <a:p>
            <a:r>
              <a:rPr lang="en-US" dirty="0"/>
              <a:t>Hurdle 1 - Is the request seeking records?</a:t>
            </a:r>
          </a:p>
          <a:p>
            <a:r>
              <a:rPr lang="en-US" dirty="0"/>
              <a:t>Hoop 1 – Do any exemptions apply, and are we going to invoke them?</a:t>
            </a:r>
          </a:p>
          <a:p>
            <a:r>
              <a:rPr lang="en-US" dirty="0"/>
              <a:t>Hoop 2 – Are there any other laws?</a:t>
            </a:r>
          </a:p>
          <a:p>
            <a:r>
              <a:rPr lang="en-US" dirty="0"/>
              <a:t>Hoop 3 – Does privilege apply?</a:t>
            </a:r>
          </a:p>
          <a:p>
            <a:r>
              <a:rPr lang="en-US" dirty="0"/>
              <a:t>Hurdle 2 and Finish – It’s a public record, grant the request!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8087BD-F823-41CB-9147-2A11246FF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</p:spTree>
    <p:extLst>
      <p:ext uri="{BB962C8B-B14F-4D97-AF65-F5344CB8AC3E}">
        <p14:creationId xmlns:p14="http://schemas.microsoft.com/office/powerpoint/2010/main" val="832393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CF984-9122-4545-92D2-78EF71F0A93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Is It a Record?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F93C-DF0A-4E63-8CC3-1DA39DFD2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alibri" pitchFamily="34" charset="0"/>
              </a:rPr>
              <a:t>“Any information </a:t>
            </a:r>
            <a:r>
              <a:rPr lang="en-US" sz="3200" b="1" dirty="0">
                <a:latin typeface="Calibri" pitchFamily="34" charset="0"/>
              </a:rPr>
              <a:t>regardless of its physical form or character</a:t>
            </a:r>
            <a:r>
              <a:rPr lang="en-US" sz="3200" dirty="0">
                <a:latin typeface="Calibri" pitchFamily="34" charset="0"/>
              </a:rPr>
              <a:t> that </a:t>
            </a:r>
            <a:r>
              <a:rPr lang="en-US" sz="3200" i="1" dirty="0">
                <a:solidFill>
                  <a:schemeClr val="accent2"/>
                </a:solidFill>
                <a:latin typeface="Calibri" pitchFamily="34" charset="0"/>
              </a:rPr>
              <a:t>documents a transaction or activity of an agency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n-US" sz="3200" b="1" dirty="0">
                <a:latin typeface="Calibri" pitchFamily="34" charset="0"/>
              </a:rPr>
              <a:t>AND</a:t>
            </a:r>
            <a:r>
              <a:rPr lang="en-US" sz="3200" dirty="0">
                <a:latin typeface="Calibri" pitchFamily="34" charset="0"/>
              </a:rPr>
              <a:t> is created, received, or retained pursuant to law </a:t>
            </a:r>
            <a:r>
              <a:rPr lang="en-US" sz="3200" b="1" dirty="0">
                <a:latin typeface="Calibri" pitchFamily="34" charset="0"/>
              </a:rPr>
              <a:t>OR</a:t>
            </a:r>
            <a:r>
              <a:rPr lang="en-US" sz="3200" dirty="0">
                <a:latin typeface="Calibri" pitchFamily="34" charset="0"/>
              </a:rPr>
              <a:t> in connection with a transaction, business or activity of an agency.”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0F165E-215B-45D5-A604-FFD549BE4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Right to Know for Law Enforcement as of 01.2022</a:t>
            </a:r>
          </a:p>
        </p:txBody>
      </p:sp>
    </p:spTree>
    <p:extLst>
      <p:ext uri="{BB962C8B-B14F-4D97-AF65-F5344CB8AC3E}">
        <p14:creationId xmlns:p14="http://schemas.microsoft.com/office/powerpoint/2010/main" val="401182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What are Records?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Any information, regardless of its physical form.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Paper</a:t>
            </a:r>
          </a:p>
          <a:p>
            <a:r>
              <a:rPr lang="en-US" dirty="0"/>
              <a:t>Emails</a:t>
            </a:r>
          </a:p>
          <a:p>
            <a:r>
              <a:rPr lang="en-US" dirty="0"/>
              <a:t>Phone records</a:t>
            </a:r>
          </a:p>
          <a:p>
            <a:r>
              <a:rPr lang="en-US" dirty="0"/>
              <a:t>Text messages</a:t>
            </a:r>
          </a:p>
          <a:p>
            <a:r>
              <a:rPr lang="en-US" dirty="0"/>
              <a:t>Blueprints</a:t>
            </a:r>
          </a:p>
          <a:p>
            <a:r>
              <a:rPr lang="en-US" dirty="0"/>
              <a:t>Audio recordings</a:t>
            </a:r>
          </a:p>
          <a:p>
            <a:r>
              <a:rPr lang="en-US" dirty="0"/>
              <a:t>Security camera footage</a:t>
            </a:r>
          </a:p>
          <a:p>
            <a:r>
              <a:rPr lang="en-US" dirty="0"/>
              <a:t>Social Media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Right to Know for Law Enforcement as of 01.2022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654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217C8-2C0B-48D0-9ECC-8CB21DC6001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Act 22 – Dash and Body Camera Footage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69F39-5371-4675-9927-0F7B36B5B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covered by Right to Know Law</a:t>
            </a:r>
          </a:p>
          <a:p>
            <a:r>
              <a:rPr lang="en-US" dirty="0"/>
              <a:t>Must request within 60 days</a:t>
            </a:r>
          </a:p>
          <a:p>
            <a:r>
              <a:rPr lang="en-US" dirty="0"/>
              <a:t>PD must respond within 30 days</a:t>
            </a:r>
          </a:p>
          <a:p>
            <a:r>
              <a:rPr lang="en-US" dirty="0"/>
              <a:t>PD can charge reasonable fees</a:t>
            </a:r>
          </a:p>
          <a:p>
            <a:r>
              <a:rPr lang="en-US" dirty="0"/>
              <a:t>Appeals go directly </a:t>
            </a:r>
            <a:r>
              <a:rPr lang="en-US"/>
              <a:t>to court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0A068E-2179-466C-8B82-1AC2C9018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Right to Know for Law Enforcement as of 01.2022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2619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805</Words>
  <Application>Microsoft Office PowerPoint</Application>
  <PresentationFormat>On-screen Show (4:3)</PresentationFormat>
  <Paragraphs>104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PowerPoint Presentation</vt:lpstr>
      <vt:lpstr>Liz Wagenseller, Executive Director The Right to Know Law for Law Enforcement</vt:lpstr>
      <vt:lpstr>Access, Transparency, Good Government</vt:lpstr>
      <vt:lpstr>Agency Open Records Officer (AORO)</vt:lpstr>
      <vt:lpstr>Prohibitions – Section 1308</vt:lpstr>
      <vt:lpstr>The RTK Obstacle Course</vt:lpstr>
      <vt:lpstr>Is It a Record?</vt:lpstr>
      <vt:lpstr>What are Records? Any information, regardless of its physical form.</vt:lpstr>
      <vt:lpstr>Act 22 – Dash and Body Camera Footage</vt:lpstr>
      <vt:lpstr>Is It a Public Record?</vt:lpstr>
      <vt:lpstr>Deadlines:</vt:lpstr>
      <vt:lpstr>Exemptions for Law Enforcement</vt:lpstr>
      <vt:lpstr>Appeals</vt:lpstr>
      <vt:lpstr>Costs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Nathan Byerly, Acting Executive Director  Right to Know Law “101” for  Police Departments</dc:title>
  <dc:creator>Spiess, George</dc:creator>
  <cp:lastModifiedBy>Spiess, George</cp:lastModifiedBy>
  <cp:revision>42</cp:revision>
  <dcterms:created xsi:type="dcterms:W3CDTF">2015-04-20T14:08:14Z</dcterms:created>
  <dcterms:modified xsi:type="dcterms:W3CDTF">2022-01-11T18:20:52Z</dcterms:modified>
</cp:coreProperties>
</file>