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96" r:id="rId2"/>
    <p:sldId id="257" r:id="rId3"/>
    <p:sldId id="268" r:id="rId4"/>
    <p:sldId id="269" r:id="rId5"/>
    <p:sldId id="274" r:id="rId6"/>
    <p:sldId id="270" r:id="rId7"/>
    <p:sldId id="271" r:id="rId8"/>
    <p:sldId id="272" r:id="rId9"/>
    <p:sldId id="273" r:id="rId10"/>
    <p:sldId id="275" r:id="rId11"/>
    <p:sldId id="276" r:id="rId12"/>
    <p:sldId id="277" r:id="rId13"/>
    <p:sldId id="278" r:id="rId14"/>
    <p:sldId id="43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45" autoAdjust="0"/>
    <p:restoredTop sz="94660"/>
  </p:normalViewPr>
  <p:slideViewPr>
    <p:cSldViewPr snapToGrid="0">
      <p:cViewPr varScale="1">
        <p:scale>
          <a:sx n="67" d="100"/>
          <a:sy n="67" d="100"/>
        </p:scale>
        <p:origin x="44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F02967-52D2-465D-82F8-67A0D56D1B07}" type="datetimeFigureOut">
              <a:rPr lang="en-US" smtClean="0"/>
              <a:t>8/21/2024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234E1D-E975-49ED-AD69-C8960DDA000F}" type="slidenum">
              <a:rPr lang="en-US" smtClean="0"/>
              <a:t>‹#›</a:t>
            </a:fld>
            <a:endParaRPr lang="en-US"/>
          </a:p>
        </p:txBody>
      </p:sp>
    </p:spTree>
    <p:extLst>
      <p:ext uri="{BB962C8B-B14F-4D97-AF65-F5344CB8AC3E}">
        <p14:creationId xmlns:p14="http://schemas.microsoft.com/office/powerpoint/2010/main" val="169801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p>
        </p:txBody>
      </p:sp>
      <p:sp>
        <p:nvSpPr>
          <p:cNvPr id="4" name="Slide Number Placeholder 3"/>
          <p:cNvSpPr>
            <a:spLocks noGrp="1"/>
          </p:cNvSpPr>
          <p:nvPr>
            <p:ph type="sldNum" sz="quarter" idx="5"/>
          </p:nvPr>
        </p:nvSpPr>
        <p:spPr/>
        <p:txBody>
          <a:bodyPr/>
          <a:lstStyle/>
          <a:p>
            <a:pPr>
              <a:defRPr/>
            </a:pPr>
            <a:fld id="{5F49486D-9363-49E6-BF19-37CB170AE220}" type="slidenum">
              <a:rPr lang="en-US" smtClean="0"/>
              <a:pPr>
                <a:defRPr/>
              </a:pPr>
              <a:t>2</a:t>
            </a:fld>
            <a:endParaRPr lang="en-US" dirty="0"/>
          </a:p>
        </p:txBody>
      </p:sp>
      <p:sp>
        <p:nvSpPr>
          <p:cNvPr id="2" name="Date Placeholder 1"/>
          <p:cNvSpPr>
            <a:spLocks noGrp="1"/>
          </p:cNvSpPr>
          <p:nvPr>
            <p:ph type="dt" idx="10"/>
          </p:nvPr>
        </p:nvSpPr>
        <p:spPr/>
        <p:txBody>
          <a:bodyPr/>
          <a:lstStyle/>
          <a:p>
            <a:pPr>
              <a:defRPr/>
            </a:pPr>
            <a:fld id="{9AF5E65E-ED59-4104-9A9A-477C1ACD5BE5}" type="datetime1">
              <a:rPr lang="en-US" smtClean="0"/>
              <a:t>8/21/2024</a:t>
            </a:fld>
            <a:endParaRPr lang="en-US" dirty="0"/>
          </a:p>
        </p:txBody>
      </p:sp>
    </p:spTree>
    <p:extLst>
      <p:ext uri="{BB962C8B-B14F-4D97-AF65-F5344CB8AC3E}">
        <p14:creationId xmlns:p14="http://schemas.microsoft.com/office/powerpoint/2010/main" val="3047269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58CCA-764A-4841-BDCA-2B53EBCEBD5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AFA03C-9FD7-4673-8733-4A09121A29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6BB90C2-6756-458E-A44B-F9E1456110EF}"/>
              </a:ext>
            </a:extLst>
          </p:cNvPr>
          <p:cNvSpPr>
            <a:spLocks noGrp="1"/>
          </p:cNvSpPr>
          <p:nvPr>
            <p:ph type="dt" sz="half" idx="10"/>
          </p:nvPr>
        </p:nvSpPr>
        <p:spPr/>
        <p:txBody>
          <a:bodyPr/>
          <a:lstStyle/>
          <a:p>
            <a:fld id="{BF6DB72E-D1BA-42DD-BE46-764EEE849B4F}" type="datetime1">
              <a:rPr lang="en-US" smtClean="0"/>
              <a:t>8/21/2024</a:t>
            </a:fld>
            <a:endParaRPr lang="en-US"/>
          </a:p>
        </p:txBody>
      </p:sp>
      <p:sp>
        <p:nvSpPr>
          <p:cNvPr id="5" name="Footer Placeholder 4">
            <a:extLst>
              <a:ext uri="{FF2B5EF4-FFF2-40B4-BE49-F238E27FC236}">
                <a16:creationId xmlns:a16="http://schemas.microsoft.com/office/drawing/2014/main" id="{5C041084-3AB6-45B7-9B94-C38D660AFA43}"/>
              </a:ext>
            </a:extLst>
          </p:cNvPr>
          <p:cNvSpPr>
            <a:spLocks noGrp="1"/>
          </p:cNvSpPr>
          <p:nvPr>
            <p:ph type="ftr" sz="quarter" idx="11"/>
          </p:nvPr>
        </p:nvSpPr>
        <p:spPr/>
        <p:txBody>
          <a:bodyPr/>
          <a:lstStyle/>
          <a:p>
            <a:r>
              <a:rPr lang="en-US"/>
              <a:t>Right to Know Payment Issues as of 08.2024</a:t>
            </a:r>
          </a:p>
        </p:txBody>
      </p:sp>
      <p:sp>
        <p:nvSpPr>
          <p:cNvPr id="6" name="Slide Number Placeholder 5">
            <a:extLst>
              <a:ext uri="{FF2B5EF4-FFF2-40B4-BE49-F238E27FC236}">
                <a16:creationId xmlns:a16="http://schemas.microsoft.com/office/drawing/2014/main" id="{33DAF8AC-EE79-4D61-BE6E-F886E4EFC672}"/>
              </a:ext>
            </a:extLst>
          </p:cNvPr>
          <p:cNvSpPr>
            <a:spLocks noGrp="1"/>
          </p:cNvSpPr>
          <p:nvPr>
            <p:ph type="sldNum" sz="quarter" idx="12"/>
          </p:nvPr>
        </p:nvSpPr>
        <p:spPr/>
        <p:txBody>
          <a:bodyPr/>
          <a:lstStyle/>
          <a:p>
            <a:fld id="{582D0281-797C-41AC-8E3C-DEF556A00178}" type="slidenum">
              <a:rPr lang="en-US" smtClean="0"/>
              <a:t>‹#›</a:t>
            </a:fld>
            <a:endParaRPr lang="en-US"/>
          </a:p>
        </p:txBody>
      </p:sp>
    </p:spTree>
    <p:extLst>
      <p:ext uri="{BB962C8B-B14F-4D97-AF65-F5344CB8AC3E}">
        <p14:creationId xmlns:p14="http://schemas.microsoft.com/office/powerpoint/2010/main" val="141729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C1187-8510-438B-BA58-3E4D1A7E46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EB67AF-B22D-45AC-BC93-FF50F059D02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636C05-472A-4D59-8251-83C98056E6C9}"/>
              </a:ext>
            </a:extLst>
          </p:cNvPr>
          <p:cNvSpPr>
            <a:spLocks noGrp="1"/>
          </p:cNvSpPr>
          <p:nvPr>
            <p:ph type="dt" sz="half" idx="10"/>
          </p:nvPr>
        </p:nvSpPr>
        <p:spPr/>
        <p:txBody>
          <a:bodyPr/>
          <a:lstStyle/>
          <a:p>
            <a:fld id="{0D8E4111-0324-4E2C-B285-EF251D70DF53}" type="datetime1">
              <a:rPr lang="en-US" smtClean="0"/>
              <a:t>8/21/2024</a:t>
            </a:fld>
            <a:endParaRPr lang="en-US"/>
          </a:p>
        </p:txBody>
      </p:sp>
      <p:sp>
        <p:nvSpPr>
          <p:cNvPr id="5" name="Footer Placeholder 4">
            <a:extLst>
              <a:ext uri="{FF2B5EF4-FFF2-40B4-BE49-F238E27FC236}">
                <a16:creationId xmlns:a16="http://schemas.microsoft.com/office/drawing/2014/main" id="{9BD81617-8979-44D5-9166-1FACB3FBD98C}"/>
              </a:ext>
            </a:extLst>
          </p:cNvPr>
          <p:cNvSpPr>
            <a:spLocks noGrp="1"/>
          </p:cNvSpPr>
          <p:nvPr>
            <p:ph type="ftr" sz="quarter" idx="11"/>
          </p:nvPr>
        </p:nvSpPr>
        <p:spPr/>
        <p:txBody>
          <a:bodyPr/>
          <a:lstStyle/>
          <a:p>
            <a:r>
              <a:rPr lang="en-US"/>
              <a:t>Right to Know Payment Issues as of 08.2024</a:t>
            </a:r>
          </a:p>
        </p:txBody>
      </p:sp>
      <p:sp>
        <p:nvSpPr>
          <p:cNvPr id="6" name="Slide Number Placeholder 5">
            <a:extLst>
              <a:ext uri="{FF2B5EF4-FFF2-40B4-BE49-F238E27FC236}">
                <a16:creationId xmlns:a16="http://schemas.microsoft.com/office/drawing/2014/main" id="{726F49B7-D9F8-479E-880D-22A9381B0327}"/>
              </a:ext>
            </a:extLst>
          </p:cNvPr>
          <p:cNvSpPr>
            <a:spLocks noGrp="1"/>
          </p:cNvSpPr>
          <p:nvPr>
            <p:ph type="sldNum" sz="quarter" idx="12"/>
          </p:nvPr>
        </p:nvSpPr>
        <p:spPr/>
        <p:txBody>
          <a:bodyPr/>
          <a:lstStyle/>
          <a:p>
            <a:fld id="{582D0281-797C-41AC-8E3C-DEF556A00178}" type="slidenum">
              <a:rPr lang="en-US" smtClean="0"/>
              <a:t>‹#›</a:t>
            </a:fld>
            <a:endParaRPr lang="en-US"/>
          </a:p>
        </p:txBody>
      </p:sp>
    </p:spTree>
    <p:extLst>
      <p:ext uri="{BB962C8B-B14F-4D97-AF65-F5344CB8AC3E}">
        <p14:creationId xmlns:p14="http://schemas.microsoft.com/office/powerpoint/2010/main" val="1378909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86CF03-CA5A-44B2-A46B-16696C01DA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2C3C34-1A79-49A8-AC72-C9C08DBA581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D070F5-2A04-448E-A4E3-E224A497CEA5}"/>
              </a:ext>
            </a:extLst>
          </p:cNvPr>
          <p:cNvSpPr>
            <a:spLocks noGrp="1"/>
          </p:cNvSpPr>
          <p:nvPr>
            <p:ph type="dt" sz="half" idx="10"/>
          </p:nvPr>
        </p:nvSpPr>
        <p:spPr/>
        <p:txBody>
          <a:bodyPr/>
          <a:lstStyle/>
          <a:p>
            <a:fld id="{106CE152-9337-46D6-B1CA-4F4633A0DB1E}" type="datetime1">
              <a:rPr lang="en-US" smtClean="0"/>
              <a:t>8/21/2024</a:t>
            </a:fld>
            <a:endParaRPr lang="en-US"/>
          </a:p>
        </p:txBody>
      </p:sp>
      <p:sp>
        <p:nvSpPr>
          <p:cNvPr id="5" name="Footer Placeholder 4">
            <a:extLst>
              <a:ext uri="{FF2B5EF4-FFF2-40B4-BE49-F238E27FC236}">
                <a16:creationId xmlns:a16="http://schemas.microsoft.com/office/drawing/2014/main" id="{DABAAA72-87A7-4DB3-B5F6-1FCE214C8CDA}"/>
              </a:ext>
            </a:extLst>
          </p:cNvPr>
          <p:cNvSpPr>
            <a:spLocks noGrp="1"/>
          </p:cNvSpPr>
          <p:nvPr>
            <p:ph type="ftr" sz="quarter" idx="11"/>
          </p:nvPr>
        </p:nvSpPr>
        <p:spPr/>
        <p:txBody>
          <a:bodyPr/>
          <a:lstStyle/>
          <a:p>
            <a:r>
              <a:rPr lang="en-US"/>
              <a:t>Right to Know Payment Issues as of 08.2024</a:t>
            </a:r>
          </a:p>
        </p:txBody>
      </p:sp>
      <p:sp>
        <p:nvSpPr>
          <p:cNvPr id="6" name="Slide Number Placeholder 5">
            <a:extLst>
              <a:ext uri="{FF2B5EF4-FFF2-40B4-BE49-F238E27FC236}">
                <a16:creationId xmlns:a16="http://schemas.microsoft.com/office/drawing/2014/main" id="{21C4ADE5-C310-4303-B4CD-CD8DED868898}"/>
              </a:ext>
            </a:extLst>
          </p:cNvPr>
          <p:cNvSpPr>
            <a:spLocks noGrp="1"/>
          </p:cNvSpPr>
          <p:nvPr>
            <p:ph type="sldNum" sz="quarter" idx="12"/>
          </p:nvPr>
        </p:nvSpPr>
        <p:spPr/>
        <p:txBody>
          <a:bodyPr/>
          <a:lstStyle/>
          <a:p>
            <a:fld id="{582D0281-797C-41AC-8E3C-DEF556A00178}" type="slidenum">
              <a:rPr lang="en-US" smtClean="0"/>
              <a:t>‹#›</a:t>
            </a:fld>
            <a:endParaRPr lang="en-US"/>
          </a:p>
        </p:txBody>
      </p:sp>
    </p:spTree>
    <p:extLst>
      <p:ext uri="{BB962C8B-B14F-4D97-AF65-F5344CB8AC3E}">
        <p14:creationId xmlns:p14="http://schemas.microsoft.com/office/powerpoint/2010/main" val="4099352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3A1C5-BAEB-4E2C-BDF0-A1B7185FAD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625C54-B95B-4828-AAD0-83B5229F2F3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DA83E2-057D-4C2C-9DCE-771CC985A550}"/>
              </a:ext>
            </a:extLst>
          </p:cNvPr>
          <p:cNvSpPr>
            <a:spLocks noGrp="1"/>
          </p:cNvSpPr>
          <p:nvPr>
            <p:ph type="dt" sz="half" idx="10"/>
          </p:nvPr>
        </p:nvSpPr>
        <p:spPr/>
        <p:txBody>
          <a:bodyPr/>
          <a:lstStyle/>
          <a:p>
            <a:fld id="{9605EFFC-7297-4E5D-9F93-02A93CE19E88}" type="datetime1">
              <a:rPr lang="en-US" smtClean="0"/>
              <a:t>8/21/2024</a:t>
            </a:fld>
            <a:endParaRPr lang="en-US"/>
          </a:p>
        </p:txBody>
      </p:sp>
      <p:sp>
        <p:nvSpPr>
          <p:cNvPr id="5" name="Footer Placeholder 4">
            <a:extLst>
              <a:ext uri="{FF2B5EF4-FFF2-40B4-BE49-F238E27FC236}">
                <a16:creationId xmlns:a16="http://schemas.microsoft.com/office/drawing/2014/main" id="{D3F206C4-36F0-40FA-99B3-97475A83CA79}"/>
              </a:ext>
            </a:extLst>
          </p:cNvPr>
          <p:cNvSpPr>
            <a:spLocks noGrp="1"/>
          </p:cNvSpPr>
          <p:nvPr>
            <p:ph type="ftr" sz="quarter" idx="11"/>
          </p:nvPr>
        </p:nvSpPr>
        <p:spPr/>
        <p:txBody>
          <a:bodyPr/>
          <a:lstStyle/>
          <a:p>
            <a:r>
              <a:rPr lang="en-US"/>
              <a:t>Right to Know Payment Issues as of 08.2024</a:t>
            </a:r>
          </a:p>
        </p:txBody>
      </p:sp>
      <p:sp>
        <p:nvSpPr>
          <p:cNvPr id="6" name="Slide Number Placeholder 5">
            <a:extLst>
              <a:ext uri="{FF2B5EF4-FFF2-40B4-BE49-F238E27FC236}">
                <a16:creationId xmlns:a16="http://schemas.microsoft.com/office/drawing/2014/main" id="{55536C1F-54CE-4CF9-B64A-9079911123B0}"/>
              </a:ext>
            </a:extLst>
          </p:cNvPr>
          <p:cNvSpPr>
            <a:spLocks noGrp="1"/>
          </p:cNvSpPr>
          <p:nvPr>
            <p:ph type="sldNum" sz="quarter" idx="12"/>
          </p:nvPr>
        </p:nvSpPr>
        <p:spPr/>
        <p:txBody>
          <a:bodyPr/>
          <a:lstStyle/>
          <a:p>
            <a:fld id="{582D0281-797C-41AC-8E3C-DEF556A00178}" type="slidenum">
              <a:rPr lang="en-US" smtClean="0"/>
              <a:t>‹#›</a:t>
            </a:fld>
            <a:endParaRPr lang="en-US"/>
          </a:p>
        </p:txBody>
      </p:sp>
    </p:spTree>
    <p:extLst>
      <p:ext uri="{BB962C8B-B14F-4D97-AF65-F5344CB8AC3E}">
        <p14:creationId xmlns:p14="http://schemas.microsoft.com/office/powerpoint/2010/main" val="2730739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E4554-B44F-45D2-8E9E-F1B7EDC126E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D83F4F-2B0C-49DC-AF56-D62C1BE7F1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F7C54A-7FA2-43C8-B266-032A6E15D570}"/>
              </a:ext>
            </a:extLst>
          </p:cNvPr>
          <p:cNvSpPr>
            <a:spLocks noGrp="1"/>
          </p:cNvSpPr>
          <p:nvPr>
            <p:ph type="dt" sz="half" idx="10"/>
          </p:nvPr>
        </p:nvSpPr>
        <p:spPr/>
        <p:txBody>
          <a:bodyPr/>
          <a:lstStyle/>
          <a:p>
            <a:fld id="{49016015-1104-4A25-A367-BDD89EC0BCE0}" type="datetime1">
              <a:rPr lang="en-US" smtClean="0"/>
              <a:t>8/21/2024</a:t>
            </a:fld>
            <a:endParaRPr lang="en-US"/>
          </a:p>
        </p:txBody>
      </p:sp>
      <p:sp>
        <p:nvSpPr>
          <p:cNvPr id="5" name="Footer Placeholder 4">
            <a:extLst>
              <a:ext uri="{FF2B5EF4-FFF2-40B4-BE49-F238E27FC236}">
                <a16:creationId xmlns:a16="http://schemas.microsoft.com/office/drawing/2014/main" id="{17E0B6D8-2146-41DA-99B9-CB2C0992E356}"/>
              </a:ext>
            </a:extLst>
          </p:cNvPr>
          <p:cNvSpPr>
            <a:spLocks noGrp="1"/>
          </p:cNvSpPr>
          <p:nvPr>
            <p:ph type="ftr" sz="quarter" idx="11"/>
          </p:nvPr>
        </p:nvSpPr>
        <p:spPr/>
        <p:txBody>
          <a:bodyPr/>
          <a:lstStyle/>
          <a:p>
            <a:r>
              <a:rPr lang="en-US"/>
              <a:t>Right to Know Payment Issues as of 08.2024</a:t>
            </a:r>
          </a:p>
        </p:txBody>
      </p:sp>
      <p:sp>
        <p:nvSpPr>
          <p:cNvPr id="6" name="Slide Number Placeholder 5">
            <a:extLst>
              <a:ext uri="{FF2B5EF4-FFF2-40B4-BE49-F238E27FC236}">
                <a16:creationId xmlns:a16="http://schemas.microsoft.com/office/drawing/2014/main" id="{763AA016-F3F7-49E8-AF70-8880283087C5}"/>
              </a:ext>
            </a:extLst>
          </p:cNvPr>
          <p:cNvSpPr>
            <a:spLocks noGrp="1"/>
          </p:cNvSpPr>
          <p:nvPr>
            <p:ph type="sldNum" sz="quarter" idx="12"/>
          </p:nvPr>
        </p:nvSpPr>
        <p:spPr/>
        <p:txBody>
          <a:bodyPr/>
          <a:lstStyle/>
          <a:p>
            <a:fld id="{582D0281-797C-41AC-8E3C-DEF556A00178}" type="slidenum">
              <a:rPr lang="en-US" smtClean="0"/>
              <a:t>‹#›</a:t>
            </a:fld>
            <a:endParaRPr lang="en-US"/>
          </a:p>
        </p:txBody>
      </p:sp>
    </p:spTree>
    <p:extLst>
      <p:ext uri="{BB962C8B-B14F-4D97-AF65-F5344CB8AC3E}">
        <p14:creationId xmlns:p14="http://schemas.microsoft.com/office/powerpoint/2010/main" val="433443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58ADD-6ECD-48C1-A47E-5830178524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803E11-A3B1-4FC6-86E2-A737E9FF8F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8947AB-722A-490E-BD5A-27010DD7873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BCA069-B03D-4144-B53F-7E80F884E837}"/>
              </a:ext>
            </a:extLst>
          </p:cNvPr>
          <p:cNvSpPr>
            <a:spLocks noGrp="1"/>
          </p:cNvSpPr>
          <p:nvPr>
            <p:ph type="dt" sz="half" idx="10"/>
          </p:nvPr>
        </p:nvSpPr>
        <p:spPr/>
        <p:txBody>
          <a:bodyPr/>
          <a:lstStyle/>
          <a:p>
            <a:fld id="{1198A490-CA33-48B1-9411-3D0A33F42E18}" type="datetime1">
              <a:rPr lang="en-US" smtClean="0"/>
              <a:t>8/21/2024</a:t>
            </a:fld>
            <a:endParaRPr lang="en-US"/>
          </a:p>
        </p:txBody>
      </p:sp>
      <p:sp>
        <p:nvSpPr>
          <p:cNvPr id="6" name="Footer Placeholder 5">
            <a:extLst>
              <a:ext uri="{FF2B5EF4-FFF2-40B4-BE49-F238E27FC236}">
                <a16:creationId xmlns:a16="http://schemas.microsoft.com/office/drawing/2014/main" id="{06EC83C9-D97F-45E5-A5B0-18EEFB91F04F}"/>
              </a:ext>
            </a:extLst>
          </p:cNvPr>
          <p:cNvSpPr>
            <a:spLocks noGrp="1"/>
          </p:cNvSpPr>
          <p:nvPr>
            <p:ph type="ftr" sz="quarter" idx="11"/>
          </p:nvPr>
        </p:nvSpPr>
        <p:spPr/>
        <p:txBody>
          <a:bodyPr/>
          <a:lstStyle/>
          <a:p>
            <a:r>
              <a:rPr lang="en-US"/>
              <a:t>Right to Know Payment Issues as of 08.2024</a:t>
            </a:r>
          </a:p>
        </p:txBody>
      </p:sp>
      <p:sp>
        <p:nvSpPr>
          <p:cNvPr id="7" name="Slide Number Placeholder 6">
            <a:extLst>
              <a:ext uri="{FF2B5EF4-FFF2-40B4-BE49-F238E27FC236}">
                <a16:creationId xmlns:a16="http://schemas.microsoft.com/office/drawing/2014/main" id="{E4E222E8-C51C-44CB-A897-2CA344891C82}"/>
              </a:ext>
            </a:extLst>
          </p:cNvPr>
          <p:cNvSpPr>
            <a:spLocks noGrp="1"/>
          </p:cNvSpPr>
          <p:nvPr>
            <p:ph type="sldNum" sz="quarter" idx="12"/>
          </p:nvPr>
        </p:nvSpPr>
        <p:spPr/>
        <p:txBody>
          <a:bodyPr/>
          <a:lstStyle/>
          <a:p>
            <a:fld id="{582D0281-797C-41AC-8E3C-DEF556A00178}" type="slidenum">
              <a:rPr lang="en-US" smtClean="0"/>
              <a:t>‹#›</a:t>
            </a:fld>
            <a:endParaRPr lang="en-US"/>
          </a:p>
        </p:txBody>
      </p:sp>
    </p:spTree>
    <p:extLst>
      <p:ext uri="{BB962C8B-B14F-4D97-AF65-F5344CB8AC3E}">
        <p14:creationId xmlns:p14="http://schemas.microsoft.com/office/powerpoint/2010/main" val="918478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F9407-C4C2-4DD5-A8BF-0DDAEEE45E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A6C0B1-0393-4AC1-BF70-500C87DEA4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A12CA4E-D204-4092-AE22-F7D9AEE42FF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FBF2D26-6C0B-449B-84C6-8CE6052E78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971D350-FA00-4EBB-9F34-92E6FC327B6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18EBD7-9C10-4983-BDA9-A8A57ACEBF57}"/>
              </a:ext>
            </a:extLst>
          </p:cNvPr>
          <p:cNvSpPr>
            <a:spLocks noGrp="1"/>
          </p:cNvSpPr>
          <p:nvPr>
            <p:ph type="dt" sz="half" idx="10"/>
          </p:nvPr>
        </p:nvSpPr>
        <p:spPr/>
        <p:txBody>
          <a:bodyPr/>
          <a:lstStyle/>
          <a:p>
            <a:fld id="{EF169FBE-52A5-45DD-9883-553AA8637468}" type="datetime1">
              <a:rPr lang="en-US" smtClean="0"/>
              <a:t>8/21/2024</a:t>
            </a:fld>
            <a:endParaRPr lang="en-US"/>
          </a:p>
        </p:txBody>
      </p:sp>
      <p:sp>
        <p:nvSpPr>
          <p:cNvPr id="8" name="Footer Placeholder 7">
            <a:extLst>
              <a:ext uri="{FF2B5EF4-FFF2-40B4-BE49-F238E27FC236}">
                <a16:creationId xmlns:a16="http://schemas.microsoft.com/office/drawing/2014/main" id="{E1E02F97-3D56-42B9-BA0B-62033BBF103A}"/>
              </a:ext>
            </a:extLst>
          </p:cNvPr>
          <p:cNvSpPr>
            <a:spLocks noGrp="1"/>
          </p:cNvSpPr>
          <p:nvPr>
            <p:ph type="ftr" sz="quarter" idx="11"/>
          </p:nvPr>
        </p:nvSpPr>
        <p:spPr/>
        <p:txBody>
          <a:bodyPr/>
          <a:lstStyle/>
          <a:p>
            <a:r>
              <a:rPr lang="en-US"/>
              <a:t>Right to Know Payment Issues as of 08.2024</a:t>
            </a:r>
          </a:p>
        </p:txBody>
      </p:sp>
      <p:sp>
        <p:nvSpPr>
          <p:cNvPr id="9" name="Slide Number Placeholder 8">
            <a:extLst>
              <a:ext uri="{FF2B5EF4-FFF2-40B4-BE49-F238E27FC236}">
                <a16:creationId xmlns:a16="http://schemas.microsoft.com/office/drawing/2014/main" id="{857EE950-02AA-4A78-ACEA-412215FE215F}"/>
              </a:ext>
            </a:extLst>
          </p:cNvPr>
          <p:cNvSpPr>
            <a:spLocks noGrp="1"/>
          </p:cNvSpPr>
          <p:nvPr>
            <p:ph type="sldNum" sz="quarter" idx="12"/>
          </p:nvPr>
        </p:nvSpPr>
        <p:spPr/>
        <p:txBody>
          <a:bodyPr/>
          <a:lstStyle/>
          <a:p>
            <a:fld id="{582D0281-797C-41AC-8E3C-DEF556A00178}" type="slidenum">
              <a:rPr lang="en-US" smtClean="0"/>
              <a:t>‹#›</a:t>
            </a:fld>
            <a:endParaRPr lang="en-US"/>
          </a:p>
        </p:txBody>
      </p:sp>
    </p:spTree>
    <p:extLst>
      <p:ext uri="{BB962C8B-B14F-4D97-AF65-F5344CB8AC3E}">
        <p14:creationId xmlns:p14="http://schemas.microsoft.com/office/powerpoint/2010/main" val="1874045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A82BF-EEE7-4195-8D34-305041E6BF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312B6F-7FBE-4E49-8BB2-75619CD9314E}"/>
              </a:ext>
            </a:extLst>
          </p:cNvPr>
          <p:cNvSpPr>
            <a:spLocks noGrp="1"/>
          </p:cNvSpPr>
          <p:nvPr>
            <p:ph type="dt" sz="half" idx="10"/>
          </p:nvPr>
        </p:nvSpPr>
        <p:spPr/>
        <p:txBody>
          <a:bodyPr/>
          <a:lstStyle/>
          <a:p>
            <a:fld id="{EDFF86E7-C802-4659-A7DD-AD577480328A}" type="datetime1">
              <a:rPr lang="en-US" smtClean="0"/>
              <a:t>8/21/2024</a:t>
            </a:fld>
            <a:endParaRPr lang="en-US"/>
          </a:p>
        </p:txBody>
      </p:sp>
      <p:sp>
        <p:nvSpPr>
          <p:cNvPr id="4" name="Footer Placeholder 3">
            <a:extLst>
              <a:ext uri="{FF2B5EF4-FFF2-40B4-BE49-F238E27FC236}">
                <a16:creationId xmlns:a16="http://schemas.microsoft.com/office/drawing/2014/main" id="{EECCF754-63AB-4DDF-A397-B84B4284B9F2}"/>
              </a:ext>
            </a:extLst>
          </p:cNvPr>
          <p:cNvSpPr>
            <a:spLocks noGrp="1"/>
          </p:cNvSpPr>
          <p:nvPr>
            <p:ph type="ftr" sz="quarter" idx="11"/>
          </p:nvPr>
        </p:nvSpPr>
        <p:spPr/>
        <p:txBody>
          <a:bodyPr/>
          <a:lstStyle/>
          <a:p>
            <a:r>
              <a:rPr lang="en-US"/>
              <a:t>Right to Know Payment Issues as of 08.2024</a:t>
            </a:r>
          </a:p>
        </p:txBody>
      </p:sp>
      <p:sp>
        <p:nvSpPr>
          <p:cNvPr id="5" name="Slide Number Placeholder 4">
            <a:extLst>
              <a:ext uri="{FF2B5EF4-FFF2-40B4-BE49-F238E27FC236}">
                <a16:creationId xmlns:a16="http://schemas.microsoft.com/office/drawing/2014/main" id="{CCCCE6C4-B9DC-4F6D-B429-B2509B32ECB6}"/>
              </a:ext>
            </a:extLst>
          </p:cNvPr>
          <p:cNvSpPr>
            <a:spLocks noGrp="1"/>
          </p:cNvSpPr>
          <p:nvPr>
            <p:ph type="sldNum" sz="quarter" idx="12"/>
          </p:nvPr>
        </p:nvSpPr>
        <p:spPr/>
        <p:txBody>
          <a:bodyPr/>
          <a:lstStyle/>
          <a:p>
            <a:fld id="{582D0281-797C-41AC-8E3C-DEF556A00178}" type="slidenum">
              <a:rPr lang="en-US" smtClean="0"/>
              <a:t>‹#›</a:t>
            </a:fld>
            <a:endParaRPr lang="en-US"/>
          </a:p>
        </p:txBody>
      </p:sp>
    </p:spTree>
    <p:extLst>
      <p:ext uri="{BB962C8B-B14F-4D97-AF65-F5344CB8AC3E}">
        <p14:creationId xmlns:p14="http://schemas.microsoft.com/office/powerpoint/2010/main" val="1623301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86C070-2869-4D73-8407-7923F1BA7062}"/>
              </a:ext>
            </a:extLst>
          </p:cNvPr>
          <p:cNvSpPr>
            <a:spLocks noGrp="1"/>
          </p:cNvSpPr>
          <p:nvPr>
            <p:ph type="dt" sz="half" idx="10"/>
          </p:nvPr>
        </p:nvSpPr>
        <p:spPr/>
        <p:txBody>
          <a:bodyPr/>
          <a:lstStyle/>
          <a:p>
            <a:fld id="{B39753D2-10AC-4A7C-ABB8-1AA67DE9B72C}" type="datetime1">
              <a:rPr lang="en-US" smtClean="0"/>
              <a:t>8/21/2024</a:t>
            </a:fld>
            <a:endParaRPr lang="en-US"/>
          </a:p>
        </p:txBody>
      </p:sp>
      <p:sp>
        <p:nvSpPr>
          <p:cNvPr id="3" name="Footer Placeholder 2">
            <a:extLst>
              <a:ext uri="{FF2B5EF4-FFF2-40B4-BE49-F238E27FC236}">
                <a16:creationId xmlns:a16="http://schemas.microsoft.com/office/drawing/2014/main" id="{DF044C0B-7608-42D4-AE72-860BC68632EF}"/>
              </a:ext>
            </a:extLst>
          </p:cNvPr>
          <p:cNvSpPr>
            <a:spLocks noGrp="1"/>
          </p:cNvSpPr>
          <p:nvPr>
            <p:ph type="ftr" sz="quarter" idx="11"/>
          </p:nvPr>
        </p:nvSpPr>
        <p:spPr/>
        <p:txBody>
          <a:bodyPr/>
          <a:lstStyle/>
          <a:p>
            <a:r>
              <a:rPr lang="en-US"/>
              <a:t>Right to Know Payment Issues as of 08.2024</a:t>
            </a:r>
          </a:p>
        </p:txBody>
      </p:sp>
      <p:sp>
        <p:nvSpPr>
          <p:cNvPr id="4" name="Slide Number Placeholder 3">
            <a:extLst>
              <a:ext uri="{FF2B5EF4-FFF2-40B4-BE49-F238E27FC236}">
                <a16:creationId xmlns:a16="http://schemas.microsoft.com/office/drawing/2014/main" id="{41DBAFE7-2123-4B4D-A6F3-E2AA4D8BBFB3}"/>
              </a:ext>
            </a:extLst>
          </p:cNvPr>
          <p:cNvSpPr>
            <a:spLocks noGrp="1"/>
          </p:cNvSpPr>
          <p:nvPr>
            <p:ph type="sldNum" sz="quarter" idx="12"/>
          </p:nvPr>
        </p:nvSpPr>
        <p:spPr/>
        <p:txBody>
          <a:bodyPr/>
          <a:lstStyle/>
          <a:p>
            <a:fld id="{582D0281-797C-41AC-8E3C-DEF556A00178}" type="slidenum">
              <a:rPr lang="en-US" smtClean="0"/>
              <a:t>‹#›</a:t>
            </a:fld>
            <a:endParaRPr lang="en-US"/>
          </a:p>
        </p:txBody>
      </p:sp>
    </p:spTree>
    <p:extLst>
      <p:ext uri="{BB962C8B-B14F-4D97-AF65-F5344CB8AC3E}">
        <p14:creationId xmlns:p14="http://schemas.microsoft.com/office/powerpoint/2010/main" val="2439531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4EAAD-1B0C-4C46-BA88-C89D6D7A28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8DBFC6-6D6D-4952-8E0E-E69FC16158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0927DC-B303-4280-A35C-BCEB6FE896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7C8D574-E179-4851-B94A-C85D81DDE7A0}"/>
              </a:ext>
            </a:extLst>
          </p:cNvPr>
          <p:cNvSpPr>
            <a:spLocks noGrp="1"/>
          </p:cNvSpPr>
          <p:nvPr>
            <p:ph type="dt" sz="half" idx="10"/>
          </p:nvPr>
        </p:nvSpPr>
        <p:spPr/>
        <p:txBody>
          <a:bodyPr/>
          <a:lstStyle/>
          <a:p>
            <a:fld id="{28760ADD-FEAA-41FA-B507-58021EFED396}" type="datetime1">
              <a:rPr lang="en-US" smtClean="0"/>
              <a:t>8/21/2024</a:t>
            </a:fld>
            <a:endParaRPr lang="en-US"/>
          </a:p>
        </p:txBody>
      </p:sp>
      <p:sp>
        <p:nvSpPr>
          <p:cNvPr id="6" name="Footer Placeholder 5">
            <a:extLst>
              <a:ext uri="{FF2B5EF4-FFF2-40B4-BE49-F238E27FC236}">
                <a16:creationId xmlns:a16="http://schemas.microsoft.com/office/drawing/2014/main" id="{CA342B1C-E193-4DA7-B3A8-BABEAB9A303A}"/>
              </a:ext>
            </a:extLst>
          </p:cNvPr>
          <p:cNvSpPr>
            <a:spLocks noGrp="1"/>
          </p:cNvSpPr>
          <p:nvPr>
            <p:ph type="ftr" sz="quarter" idx="11"/>
          </p:nvPr>
        </p:nvSpPr>
        <p:spPr/>
        <p:txBody>
          <a:bodyPr/>
          <a:lstStyle/>
          <a:p>
            <a:r>
              <a:rPr lang="en-US"/>
              <a:t>Right to Know Payment Issues as of 08.2024</a:t>
            </a:r>
          </a:p>
        </p:txBody>
      </p:sp>
      <p:sp>
        <p:nvSpPr>
          <p:cNvPr id="7" name="Slide Number Placeholder 6">
            <a:extLst>
              <a:ext uri="{FF2B5EF4-FFF2-40B4-BE49-F238E27FC236}">
                <a16:creationId xmlns:a16="http://schemas.microsoft.com/office/drawing/2014/main" id="{5F2C641A-F0E5-43A9-986F-0DAB3F1ACC52}"/>
              </a:ext>
            </a:extLst>
          </p:cNvPr>
          <p:cNvSpPr>
            <a:spLocks noGrp="1"/>
          </p:cNvSpPr>
          <p:nvPr>
            <p:ph type="sldNum" sz="quarter" idx="12"/>
          </p:nvPr>
        </p:nvSpPr>
        <p:spPr/>
        <p:txBody>
          <a:bodyPr/>
          <a:lstStyle/>
          <a:p>
            <a:fld id="{582D0281-797C-41AC-8E3C-DEF556A00178}" type="slidenum">
              <a:rPr lang="en-US" smtClean="0"/>
              <a:t>‹#›</a:t>
            </a:fld>
            <a:endParaRPr lang="en-US"/>
          </a:p>
        </p:txBody>
      </p:sp>
    </p:spTree>
    <p:extLst>
      <p:ext uri="{BB962C8B-B14F-4D97-AF65-F5344CB8AC3E}">
        <p14:creationId xmlns:p14="http://schemas.microsoft.com/office/powerpoint/2010/main" val="3177619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53D13-CC3C-46ED-BFA0-FB07D1CDF3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35742F4-3783-495F-8DDB-F401642E26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D11B0D-1A51-46EF-99B5-877161DA72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E1595A-A757-4A23-81CC-7CC78FFFDAF7}"/>
              </a:ext>
            </a:extLst>
          </p:cNvPr>
          <p:cNvSpPr>
            <a:spLocks noGrp="1"/>
          </p:cNvSpPr>
          <p:nvPr>
            <p:ph type="dt" sz="half" idx="10"/>
          </p:nvPr>
        </p:nvSpPr>
        <p:spPr/>
        <p:txBody>
          <a:bodyPr/>
          <a:lstStyle/>
          <a:p>
            <a:fld id="{21AA39A3-6284-4025-AAAA-FD040DDDABBA}" type="datetime1">
              <a:rPr lang="en-US" smtClean="0"/>
              <a:t>8/21/2024</a:t>
            </a:fld>
            <a:endParaRPr lang="en-US"/>
          </a:p>
        </p:txBody>
      </p:sp>
      <p:sp>
        <p:nvSpPr>
          <p:cNvPr id="6" name="Footer Placeholder 5">
            <a:extLst>
              <a:ext uri="{FF2B5EF4-FFF2-40B4-BE49-F238E27FC236}">
                <a16:creationId xmlns:a16="http://schemas.microsoft.com/office/drawing/2014/main" id="{CC418962-A271-4FF3-A620-8140BD35CCCC}"/>
              </a:ext>
            </a:extLst>
          </p:cNvPr>
          <p:cNvSpPr>
            <a:spLocks noGrp="1"/>
          </p:cNvSpPr>
          <p:nvPr>
            <p:ph type="ftr" sz="quarter" idx="11"/>
          </p:nvPr>
        </p:nvSpPr>
        <p:spPr/>
        <p:txBody>
          <a:bodyPr/>
          <a:lstStyle/>
          <a:p>
            <a:r>
              <a:rPr lang="en-US"/>
              <a:t>Right to Know Payment Issues as of 08.2024</a:t>
            </a:r>
          </a:p>
        </p:txBody>
      </p:sp>
      <p:sp>
        <p:nvSpPr>
          <p:cNvPr id="7" name="Slide Number Placeholder 6">
            <a:extLst>
              <a:ext uri="{FF2B5EF4-FFF2-40B4-BE49-F238E27FC236}">
                <a16:creationId xmlns:a16="http://schemas.microsoft.com/office/drawing/2014/main" id="{19519D66-AD42-45ED-9A9C-97160A549DB4}"/>
              </a:ext>
            </a:extLst>
          </p:cNvPr>
          <p:cNvSpPr>
            <a:spLocks noGrp="1"/>
          </p:cNvSpPr>
          <p:nvPr>
            <p:ph type="sldNum" sz="quarter" idx="12"/>
          </p:nvPr>
        </p:nvSpPr>
        <p:spPr/>
        <p:txBody>
          <a:bodyPr/>
          <a:lstStyle/>
          <a:p>
            <a:fld id="{582D0281-797C-41AC-8E3C-DEF556A00178}" type="slidenum">
              <a:rPr lang="en-US" smtClean="0"/>
              <a:t>‹#›</a:t>
            </a:fld>
            <a:endParaRPr lang="en-US"/>
          </a:p>
        </p:txBody>
      </p:sp>
    </p:spTree>
    <p:extLst>
      <p:ext uri="{BB962C8B-B14F-4D97-AF65-F5344CB8AC3E}">
        <p14:creationId xmlns:p14="http://schemas.microsoft.com/office/powerpoint/2010/main" val="3090127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35B8C5-713A-44CB-A952-B8690A16C8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4A1A58-13F5-47A8-8102-3ACE3A2D89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10D085-8CFA-4F2E-B9EB-E402E7E209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5A4C4C-6C3A-4A9A-8DB3-2FAFB2440585}" type="datetime1">
              <a:rPr lang="en-US" smtClean="0"/>
              <a:t>8/21/2024</a:t>
            </a:fld>
            <a:endParaRPr lang="en-US"/>
          </a:p>
        </p:txBody>
      </p:sp>
      <p:sp>
        <p:nvSpPr>
          <p:cNvPr id="5" name="Footer Placeholder 4">
            <a:extLst>
              <a:ext uri="{FF2B5EF4-FFF2-40B4-BE49-F238E27FC236}">
                <a16:creationId xmlns:a16="http://schemas.microsoft.com/office/drawing/2014/main" id="{69D9B7F9-4757-45A5-9EA4-7328ACDAC9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Right to Know Payment Issues as of 08.2024</a:t>
            </a:r>
          </a:p>
        </p:txBody>
      </p:sp>
      <p:sp>
        <p:nvSpPr>
          <p:cNvPr id="6" name="Slide Number Placeholder 5">
            <a:extLst>
              <a:ext uri="{FF2B5EF4-FFF2-40B4-BE49-F238E27FC236}">
                <a16:creationId xmlns:a16="http://schemas.microsoft.com/office/drawing/2014/main" id="{CC04CE9B-951E-4EF2-8D59-2BC4D6EB22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D0281-797C-41AC-8E3C-DEF556A00178}" type="slidenum">
              <a:rPr lang="en-US" smtClean="0"/>
              <a:t>‹#›</a:t>
            </a:fld>
            <a:endParaRPr lang="en-US"/>
          </a:p>
        </p:txBody>
      </p:sp>
    </p:spTree>
    <p:extLst>
      <p:ext uri="{BB962C8B-B14F-4D97-AF65-F5344CB8AC3E}">
        <p14:creationId xmlns:p14="http://schemas.microsoft.com/office/powerpoint/2010/main" val="712170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openrecords@pa.gov" TargetMode="Externa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1.jpeg"/><Relationship Id="rId4" Type="http://schemas.openxmlformats.org/officeDocument/2006/relationships/hyperlink" Target="https://www.openrecords.pa.gov/"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RA-DCOORTRAINING@pa.gov" TargetMode="External"/><Relationship Id="rId2" Type="http://schemas.openxmlformats.org/officeDocument/2006/relationships/hyperlink" Target="http://www.openrecords.p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133600"/>
            <a:ext cx="10972800" cy="4343400"/>
          </a:xfrm>
        </p:spPr>
        <p:txBody>
          <a:bodyPr>
            <a:normAutofit/>
          </a:bodyPr>
          <a:lstStyle/>
          <a:p>
            <a:pPr marL="0" indent="0">
              <a:buNone/>
            </a:pPr>
            <a:r>
              <a:rPr lang="en-US" b="1" u="sng" dirty="0"/>
              <a:t>The Office of Open Records webinar will begin soon</a:t>
            </a:r>
          </a:p>
          <a:p>
            <a:r>
              <a:rPr lang="en-US" dirty="0"/>
              <a:t>Use the “Conversation” box to submit questions</a:t>
            </a:r>
          </a:p>
          <a:p>
            <a:r>
              <a:rPr lang="en-US" dirty="0"/>
              <a:t>Submitted questions are records under the RTKL</a:t>
            </a:r>
          </a:p>
          <a:p>
            <a:r>
              <a:rPr lang="en-US" dirty="0"/>
              <a:t>After the webinar ends:</a:t>
            </a:r>
          </a:p>
          <a:p>
            <a:pPr lvl="1">
              <a:buFont typeface="Wingdings" panose="05000000000000000000" pitchFamily="2" charset="2"/>
              <a:buChar char="§"/>
            </a:pPr>
            <a:r>
              <a:rPr lang="en-US" dirty="0"/>
              <a:t>Email </a:t>
            </a:r>
            <a:r>
              <a:rPr lang="en-US" dirty="0">
                <a:hlinkClick r:id="rId3"/>
              </a:rPr>
              <a:t>openrecords@pa.gov</a:t>
            </a:r>
            <a:r>
              <a:rPr lang="en-US" dirty="0"/>
              <a:t> or call 717-346-9903</a:t>
            </a:r>
          </a:p>
          <a:p>
            <a:r>
              <a:rPr lang="en-US" dirty="0"/>
              <a:t>OOR website has resources for agencies &amp; requesters</a:t>
            </a:r>
          </a:p>
          <a:p>
            <a:pPr lvl="1">
              <a:buFont typeface="Wingdings" panose="05000000000000000000" pitchFamily="2" charset="2"/>
              <a:buChar char="§"/>
            </a:pPr>
            <a:r>
              <a:rPr lang="en-US" dirty="0">
                <a:hlinkClick r:id="rId4"/>
              </a:rPr>
              <a:t>https://www.openrecords.pa.gov/</a:t>
            </a:r>
            <a:endParaRPr lang="en-US" dirty="0"/>
          </a:p>
        </p:txBody>
      </p:sp>
      <p:pic>
        <p:nvPicPr>
          <p:cNvPr id="4" name="Picture 2" descr="O:\ExecutiveOffice_241010100\OOR_Logos_and_Pictures\Open Records_Logo elongated.JPG">
            <a:extLst>
              <a:ext uri="{FF2B5EF4-FFF2-40B4-BE49-F238E27FC236}">
                <a16:creationId xmlns:a16="http://schemas.microsoft.com/office/drawing/2014/main" id="{8C214739-4557-4EAC-8D53-B7D0797A7CC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14941" y="457200"/>
            <a:ext cx="5962118" cy="1458163"/>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a:extLst>
              <a:ext uri="{FF2B5EF4-FFF2-40B4-BE49-F238E27FC236}">
                <a16:creationId xmlns:a16="http://schemas.microsoft.com/office/drawing/2014/main" id="{B79E51BC-6390-4935-94E1-A253C9E04DB3}"/>
              </a:ext>
            </a:extLst>
          </p:cNvPr>
          <p:cNvSpPr>
            <a:spLocks noGrp="1"/>
          </p:cNvSpPr>
          <p:nvPr>
            <p:ph type="ftr" sz="quarter" idx="11"/>
          </p:nvPr>
        </p:nvSpPr>
        <p:spPr/>
        <p:txBody>
          <a:bodyPr/>
          <a:lstStyle/>
          <a:p>
            <a:r>
              <a:rPr lang="en-US"/>
              <a:t>Right to Know Payment Issues as of 08.2024</a:t>
            </a:r>
            <a:endParaRPr lang="en-US" dirty="0"/>
          </a:p>
        </p:txBody>
      </p:sp>
    </p:spTree>
    <p:custDataLst>
      <p:tags r:id="rId1"/>
    </p:custDataLst>
    <p:extLst>
      <p:ext uri="{BB962C8B-B14F-4D97-AF65-F5344CB8AC3E}">
        <p14:creationId xmlns:p14="http://schemas.microsoft.com/office/powerpoint/2010/main" val="2685242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59727-2D02-4837-8227-9E3D851B0A5C}"/>
              </a:ext>
            </a:extLst>
          </p:cNvPr>
          <p:cNvSpPr>
            <a:spLocks noGrp="1"/>
          </p:cNvSpPr>
          <p:nvPr>
            <p:ph type="title"/>
          </p:nvPr>
        </p:nvSpPr>
        <p:spPr>
          <a:solidFill>
            <a:schemeClr val="tx2"/>
          </a:solidFill>
        </p:spPr>
        <p:txBody>
          <a:bodyPr/>
          <a:lstStyle/>
          <a:p>
            <a:r>
              <a:rPr lang="en-US" dirty="0">
                <a:solidFill>
                  <a:schemeClr val="bg1"/>
                </a:solidFill>
              </a:rPr>
              <a:t>Section 905: Record Discard</a:t>
            </a:r>
          </a:p>
        </p:txBody>
      </p:sp>
      <p:sp>
        <p:nvSpPr>
          <p:cNvPr id="3" name="Content Placeholder 2">
            <a:extLst>
              <a:ext uri="{FF2B5EF4-FFF2-40B4-BE49-F238E27FC236}">
                <a16:creationId xmlns:a16="http://schemas.microsoft.com/office/drawing/2014/main" id="{F1A40414-8451-4682-8F87-EB3673217E88}"/>
              </a:ext>
            </a:extLst>
          </p:cNvPr>
          <p:cNvSpPr>
            <a:spLocks noGrp="1"/>
          </p:cNvSpPr>
          <p:nvPr>
            <p:ph idx="1"/>
          </p:nvPr>
        </p:nvSpPr>
        <p:spPr/>
        <p:txBody>
          <a:bodyPr>
            <a:normAutofit lnSpcReduction="10000"/>
          </a:bodyPr>
          <a:lstStyle/>
          <a:p>
            <a:pPr marL="0" indent="0">
              <a:buNone/>
            </a:pPr>
            <a:r>
              <a:rPr lang="en-US" dirty="0"/>
              <a:t>Scenario:  The request has been granted and arrangements are made for the requester to pick up and pay for the records at the agency office.</a:t>
            </a:r>
          </a:p>
          <a:p>
            <a:r>
              <a:rPr lang="en-US" dirty="0"/>
              <a:t>60 calendar days, then the agency can dispose of the records</a:t>
            </a:r>
          </a:p>
          <a:p>
            <a:r>
              <a:rPr lang="en-US" dirty="0"/>
              <a:t>The requester still owes any associated fees</a:t>
            </a:r>
          </a:p>
          <a:p>
            <a:r>
              <a:rPr lang="en-US" dirty="0"/>
              <a:t>The requester must submit a second request if they still want the records, and pay for the second request, as well as the first</a:t>
            </a:r>
          </a:p>
          <a:p>
            <a:r>
              <a:rPr lang="en-US" i="1" dirty="0"/>
              <a:t>The agency can withhold any further records until all debts are settled</a:t>
            </a:r>
          </a:p>
          <a:p>
            <a:r>
              <a:rPr lang="en-US" dirty="0"/>
              <a:t>NOTE: Dot the I’s and cross the T’s!</a:t>
            </a:r>
          </a:p>
          <a:p>
            <a:r>
              <a:rPr lang="en-US" dirty="0"/>
              <a:t>The RTKL and case law does not address collection activities</a:t>
            </a:r>
          </a:p>
        </p:txBody>
      </p:sp>
      <p:sp>
        <p:nvSpPr>
          <p:cNvPr id="4" name="Footer Placeholder 3">
            <a:extLst>
              <a:ext uri="{FF2B5EF4-FFF2-40B4-BE49-F238E27FC236}">
                <a16:creationId xmlns:a16="http://schemas.microsoft.com/office/drawing/2014/main" id="{0856DD2B-7C5D-4425-ACBB-2ADD21632E65}"/>
              </a:ext>
            </a:extLst>
          </p:cNvPr>
          <p:cNvSpPr>
            <a:spLocks noGrp="1"/>
          </p:cNvSpPr>
          <p:nvPr>
            <p:ph type="ftr" sz="quarter" idx="11"/>
          </p:nvPr>
        </p:nvSpPr>
        <p:spPr/>
        <p:txBody>
          <a:bodyPr/>
          <a:lstStyle/>
          <a:p>
            <a:r>
              <a:rPr lang="en-US"/>
              <a:t>Right to Know Payment Issues as of 08.2024</a:t>
            </a:r>
          </a:p>
        </p:txBody>
      </p:sp>
    </p:spTree>
    <p:extLst>
      <p:ext uri="{BB962C8B-B14F-4D97-AF65-F5344CB8AC3E}">
        <p14:creationId xmlns:p14="http://schemas.microsoft.com/office/powerpoint/2010/main" val="108972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C8461-D18B-4FD3-B796-DB5B477C4CA4}"/>
              </a:ext>
            </a:extLst>
          </p:cNvPr>
          <p:cNvSpPr>
            <a:spLocks noGrp="1"/>
          </p:cNvSpPr>
          <p:nvPr>
            <p:ph type="title"/>
          </p:nvPr>
        </p:nvSpPr>
        <p:spPr>
          <a:solidFill>
            <a:schemeClr val="tx2"/>
          </a:solidFill>
        </p:spPr>
        <p:txBody>
          <a:bodyPr/>
          <a:lstStyle/>
          <a:p>
            <a:r>
              <a:rPr lang="en-US" dirty="0">
                <a:solidFill>
                  <a:schemeClr val="bg1"/>
                </a:solidFill>
              </a:rPr>
              <a:t>Sidebar:  No Surprises</a:t>
            </a:r>
          </a:p>
        </p:txBody>
      </p:sp>
      <p:sp>
        <p:nvSpPr>
          <p:cNvPr id="3" name="Content Placeholder 2">
            <a:extLst>
              <a:ext uri="{FF2B5EF4-FFF2-40B4-BE49-F238E27FC236}">
                <a16:creationId xmlns:a16="http://schemas.microsoft.com/office/drawing/2014/main" id="{AD6CF6BF-B9F4-45D9-BBBC-328D7DB61510}"/>
              </a:ext>
            </a:extLst>
          </p:cNvPr>
          <p:cNvSpPr>
            <a:spLocks noGrp="1"/>
          </p:cNvSpPr>
          <p:nvPr>
            <p:ph idx="1"/>
          </p:nvPr>
        </p:nvSpPr>
        <p:spPr/>
        <p:txBody>
          <a:bodyPr/>
          <a:lstStyle/>
          <a:p>
            <a:r>
              <a:rPr lang="en-US" dirty="0"/>
              <a:t>There are no prohibitions to reaching out to an agency or requester to discuss costs associated with a request.</a:t>
            </a:r>
          </a:p>
          <a:p>
            <a:r>
              <a:rPr lang="en-US" dirty="0"/>
              <a:t>Requesters can specify a cost “limit” </a:t>
            </a:r>
          </a:p>
          <a:p>
            <a:r>
              <a:rPr lang="en-US" dirty="0"/>
              <a:t>The agency should provide an estimate whenever possible and determine if the requester wants to proceed or withdraw</a:t>
            </a:r>
          </a:p>
          <a:p>
            <a:r>
              <a:rPr lang="en-US" dirty="0"/>
              <a:t>An agency cannot compel a requester to provide a reason, but an agency can ask if they believe it may narrow the scope of a request</a:t>
            </a:r>
          </a:p>
          <a:p>
            <a:pPr marL="0" indent="0" algn="ctr">
              <a:buNone/>
            </a:pPr>
            <a:r>
              <a:rPr lang="en-US" sz="3600" dirty="0">
                <a:solidFill>
                  <a:srgbClr val="FF0000"/>
                </a:solidFill>
              </a:rPr>
              <a:t>Communication is good!</a:t>
            </a:r>
          </a:p>
          <a:p>
            <a:endParaRPr lang="en-US" dirty="0"/>
          </a:p>
        </p:txBody>
      </p:sp>
      <p:sp>
        <p:nvSpPr>
          <p:cNvPr id="4" name="Footer Placeholder 3">
            <a:extLst>
              <a:ext uri="{FF2B5EF4-FFF2-40B4-BE49-F238E27FC236}">
                <a16:creationId xmlns:a16="http://schemas.microsoft.com/office/drawing/2014/main" id="{D6558C40-1D01-4546-8E7D-A3F2F1D240A5}"/>
              </a:ext>
            </a:extLst>
          </p:cNvPr>
          <p:cNvSpPr>
            <a:spLocks noGrp="1"/>
          </p:cNvSpPr>
          <p:nvPr>
            <p:ph type="ftr" sz="quarter" idx="11"/>
          </p:nvPr>
        </p:nvSpPr>
        <p:spPr/>
        <p:txBody>
          <a:bodyPr/>
          <a:lstStyle/>
          <a:p>
            <a:r>
              <a:rPr lang="en-US"/>
              <a:t>Right to Know Payment Issues as of 08.2024</a:t>
            </a:r>
          </a:p>
        </p:txBody>
      </p:sp>
    </p:spTree>
    <p:extLst>
      <p:ext uri="{BB962C8B-B14F-4D97-AF65-F5344CB8AC3E}">
        <p14:creationId xmlns:p14="http://schemas.microsoft.com/office/powerpoint/2010/main" val="2724027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6B16A-056E-404E-AA72-567AD98DE73D}"/>
              </a:ext>
            </a:extLst>
          </p:cNvPr>
          <p:cNvSpPr>
            <a:spLocks noGrp="1"/>
          </p:cNvSpPr>
          <p:nvPr>
            <p:ph type="title"/>
          </p:nvPr>
        </p:nvSpPr>
        <p:spPr>
          <a:solidFill>
            <a:schemeClr val="tx2"/>
          </a:solidFill>
        </p:spPr>
        <p:txBody>
          <a:bodyPr/>
          <a:lstStyle/>
          <a:p>
            <a:r>
              <a:rPr lang="en-US" dirty="0">
                <a:solidFill>
                  <a:schemeClr val="bg1"/>
                </a:solidFill>
              </a:rPr>
              <a:t>Section 1307(c):  Certified Records</a:t>
            </a:r>
          </a:p>
        </p:txBody>
      </p:sp>
      <p:sp>
        <p:nvSpPr>
          <p:cNvPr id="3" name="Content Placeholder 2">
            <a:extLst>
              <a:ext uri="{FF2B5EF4-FFF2-40B4-BE49-F238E27FC236}">
                <a16:creationId xmlns:a16="http://schemas.microsoft.com/office/drawing/2014/main" id="{6C81D93F-3157-4C95-A137-A5C0B9E95BA5}"/>
              </a:ext>
            </a:extLst>
          </p:cNvPr>
          <p:cNvSpPr>
            <a:spLocks noGrp="1"/>
          </p:cNvSpPr>
          <p:nvPr>
            <p:ph idx="1"/>
          </p:nvPr>
        </p:nvSpPr>
        <p:spPr/>
        <p:txBody>
          <a:bodyPr/>
          <a:lstStyle/>
          <a:p>
            <a:r>
              <a:rPr lang="en-US" dirty="0"/>
              <a:t>$5.00 per certification</a:t>
            </a:r>
          </a:p>
          <a:p>
            <a:r>
              <a:rPr lang="en-US" dirty="0"/>
              <a:t>The agency is certifying that the provided copies are “true and correct” replicas of the originals, which are legally </a:t>
            </a:r>
            <a:r>
              <a:rPr lang="en-US" i="1" dirty="0"/>
              <a:t>self authenticating</a:t>
            </a:r>
          </a:p>
          <a:p>
            <a:r>
              <a:rPr lang="en-US" dirty="0"/>
              <a:t>The agency </a:t>
            </a:r>
            <a:r>
              <a:rPr lang="en-US" b="1" dirty="0"/>
              <a:t>is not </a:t>
            </a:r>
            <a:r>
              <a:rPr lang="en-US" dirty="0"/>
              <a:t>certifying any provenance of the records</a:t>
            </a:r>
          </a:p>
          <a:p>
            <a:r>
              <a:rPr lang="en-US" dirty="0"/>
              <a:t>Example language for a certification is in the AORO Guidebook on our website</a:t>
            </a:r>
          </a:p>
        </p:txBody>
      </p:sp>
      <p:sp>
        <p:nvSpPr>
          <p:cNvPr id="4" name="Footer Placeholder 3">
            <a:extLst>
              <a:ext uri="{FF2B5EF4-FFF2-40B4-BE49-F238E27FC236}">
                <a16:creationId xmlns:a16="http://schemas.microsoft.com/office/drawing/2014/main" id="{A3C67409-421A-4FD5-8FA5-49E6C63754F1}"/>
              </a:ext>
            </a:extLst>
          </p:cNvPr>
          <p:cNvSpPr>
            <a:spLocks noGrp="1"/>
          </p:cNvSpPr>
          <p:nvPr>
            <p:ph type="ftr" sz="quarter" idx="11"/>
          </p:nvPr>
        </p:nvSpPr>
        <p:spPr/>
        <p:txBody>
          <a:bodyPr/>
          <a:lstStyle/>
          <a:p>
            <a:r>
              <a:rPr lang="en-US"/>
              <a:t>Right to Know Payment Issues as of 08.2024</a:t>
            </a:r>
          </a:p>
        </p:txBody>
      </p:sp>
    </p:spTree>
    <p:extLst>
      <p:ext uri="{BB962C8B-B14F-4D97-AF65-F5344CB8AC3E}">
        <p14:creationId xmlns:p14="http://schemas.microsoft.com/office/powerpoint/2010/main" val="2226960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8DB4-C143-45C6-AE58-D546466B2ABF}"/>
              </a:ext>
            </a:extLst>
          </p:cNvPr>
          <p:cNvSpPr>
            <a:spLocks noGrp="1"/>
          </p:cNvSpPr>
          <p:nvPr>
            <p:ph type="title"/>
          </p:nvPr>
        </p:nvSpPr>
        <p:spPr>
          <a:solidFill>
            <a:schemeClr val="tx2"/>
          </a:solidFill>
        </p:spPr>
        <p:txBody>
          <a:bodyPr/>
          <a:lstStyle/>
          <a:p>
            <a:r>
              <a:rPr lang="en-US" dirty="0">
                <a:solidFill>
                  <a:schemeClr val="bg1"/>
                </a:solidFill>
              </a:rPr>
              <a:t>Section 707(c): Transcripts</a:t>
            </a:r>
          </a:p>
        </p:txBody>
      </p:sp>
      <p:sp>
        <p:nvSpPr>
          <p:cNvPr id="3" name="Content Placeholder 2">
            <a:extLst>
              <a:ext uri="{FF2B5EF4-FFF2-40B4-BE49-F238E27FC236}">
                <a16:creationId xmlns:a16="http://schemas.microsoft.com/office/drawing/2014/main" id="{0DC71B30-31F3-4949-A99F-D976C719DCB4}"/>
              </a:ext>
            </a:extLst>
          </p:cNvPr>
          <p:cNvSpPr>
            <a:spLocks noGrp="1"/>
          </p:cNvSpPr>
          <p:nvPr>
            <p:ph idx="1"/>
          </p:nvPr>
        </p:nvSpPr>
        <p:spPr/>
        <p:txBody>
          <a:bodyPr/>
          <a:lstStyle/>
          <a:p>
            <a:r>
              <a:rPr lang="en-US" dirty="0"/>
              <a:t>Prior to an adjudication becoming final and all appeals have been exhausted = requester pays the transcription fee</a:t>
            </a:r>
          </a:p>
          <a:p>
            <a:r>
              <a:rPr lang="en-US" dirty="0"/>
              <a:t>After an adjudication becomes final, all appeals have been exhausted,  and the agency has the transcript = It is a public record and the requester follows RTKL fee schedule</a:t>
            </a:r>
            <a:endParaRPr lang="en-US" i="1" dirty="0"/>
          </a:p>
        </p:txBody>
      </p:sp>
      <p:sp>
        <p:nvSpPr>
          <p:cNvPr id="4" name="Footer Placeholder 3">
            <a:extLst>
              <a:ext uri="{FF2B5EF4-FFF2-40B4-BE49-F238E27FC236}">
                <a16:creationId xmlns:a16="http://schemas.microsoft.com/office/drawing/2014/main" id="{C305FC11-7002-4A5B-8931-908B7190FC1D}"/>
              </a:ext>
            </a:extLst>
          </p:cNvPr>
          <p:cNvSpPr>
            <a:spLocks noGrp="1"/>
          </p:cNvSpPr>
          <p:nvPr>
            <p:ph type="ftr" sz="quarter" idx="11"/>
          </p:nvPr>
        </p:nvSpPr>
        <p:spPr/>
        <p:txBody>
          <a:bodyPr/>
          <a:lstStyle/>
          <a:p>
            <a:r>
              <a:rPr lang="en-US"/>
              <a:t>Right to Know Payment Issues as of 08.2024</a:t>
            </a:r>
          </a:p>
        </p:txBody>
      </p:sp>
    </p:spTree>
    <p:extLst>
      <p:ext uri="{BB962C8B-B14F-4D97-AF65-F5344CB8AC3E}">
        <p14:creationId xmlns:p14="http://schemas.microsoft.com/office/powerpoint/2010/main" val="13567405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p:spPr>
        <p:txBody>
          <a:bodyPr/>
          <a:lstStyle/>
          <a:p>
            <a:r>
              <a:rPr lang="en-US" dirty="0">
                <a:solidFill>
                  <a:schemeClr val="bg2"/>
                </a:solidFill>
              </a:rPr>
              <a:t>Additional Resources</a:t>
            </a:r>
          </a:p>
        </p:txBody>
      </p:sp>
      <p:sp>
        <p:nvSpPr>
          <p:cNvPr id="3" name="Content Placeholder 2"/>
          <p:cNvSpPr>
            <a:spLocks noGrp="1"/>
          </p:cNvSpPr>
          <p:nvPr>
            <p:ph idx="1"/>
          </p:nvPr>
        </p:nvSpPr>
        <p:spPr/>
        <p:txBody>
          <a:bodyPr/>
          <a:lstStyle/>
          <a:p>
            <a:r>
              <a:rPr lang="en-US" dirty="0">
                <a:hlinkClick r:id="rId2"/>
              </a:rPr>
              <a:t>www.OpenRecords.pa.gov</a:t>
            </a:r>
            <a:endParaRPr lang="en-US" dirty="0"/>
          </a:p>
          <a:p>
            <a:pPr lvl="1"/>
            <a:r>
              <a:rPr lang="en-US" dirty="0"/>
              <a:t>Citizens Guide</a:t>
            </a:r>
          </a:p>
          <a:p>
            <a:pPr lvl="1"/>
            <a:r>
              <a:rPr lang="en-US" dirty="0"/>
              <a:t>Agency Guides</a:t>
            </a:r>
          </a:p>
          <a:p>
            <a:pPr lvl="1"/>
            <a:r>
              <a:rPr lang="en-US" dirty="0"/>
              <a:t>Final Determinations and Key Court Decisions</a:t>
            </a:r>
          </a:p>
          <a:p>
            <a:r>
              <a:rPr lang="en-US" dirty="0"/>
              <a:t>Open Records Officer Guidebook</a:t>
            </a:r>
          </a:p>
          <a:p>
            <a:r>
              <a:rPr lang="en-US" dirty="0"/>
              <a:t>On Site Training = </a:t>
            </a:r>
            <a:r>
              <a:rPr lang="en-US" dirty="0">
                <a:hlinkClick r:id="rId3"/>
              </a:rPr>
              <a:t>RA-DCOORTRAINING@pa.gov</a:t>
            </a:r>
            <a:endParaRPr lang="en-US" dirty="0"/>
          </a:p>
          <a:p>
            <a:r>
              <a:rPr lang="en-US" dirty="0"/>
              <a:t>X Feed = @OpenRecordsPa</a:t>
            </a:r>
          </a:p>
          <a:p>
            <a:r>
              <a:rPr lang="en-US" dirty="0"/>
              <a:t>OOR Phone = 717.346.9903</a:t>
            </a:r>
          </a:p>
        </p:txBody>
      </p:sp>
      <p:sp>
        <p:nvSpPr>
          <p:cNvPr id="4" name="Footer Placeholder 3"/>
          <p:cNvSpPr>
            <a:spLocks noGrp="1"/>
          </p:cNvSpPr>
          <p:nvPr>
            <p:ph type="ftr" sz="quarter" idx="11"/>
          </p:nvPr>
        </p:nvSpPr>
        <p:spPr/>
        <p:txBody>
          <a:bodyPr/>
          <a:lstStyle/>
          <a:p>
            <a:pPr>
              <a:defRPr/>
            </a:pPr>
            <a:r>
              <a:rPr lang="en-US" dirty="0"/>
              <a:t>Right to Know Payment Issues as of 08.2024</a:t>
            </a:r>
          </a:p>
        </p:txBody>
      </p:sp>
    </p:spTree>
    <p:extLst>
      <p:ext uri="{BB962C8B-B14F-4D97-AF65-F5344CB8AC3E}">
        <p14:creationId xmlns:p14="http://schemas.microsoft.com/office/powerpoint/2010/main" val="3916491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2362199" y="2590801"/>
            <a:ext cx="7637477" cy="2895599"/>
          </a:xfrm>
        </p:spPr>
        <p:txBody>
          <a:bodyPr>
            <a:noAutofit/>
          </a:bodyPr>
          <a:lstStyle/>
          <a:p>
            <a:pPr eaLnBrk="1" hangingPunct="1"/>
            <a:r>
              <a:rPr lang="en-US" dirty="0">
                <a:solidFill>
                  <a:srgbClr val="FF0000"/>
                </a:solidFill>
              </a:rPr>
              <a:t>Right to Know Law</a:t>
            </a:r>
            <a:br>
              <a:rPr lang="en-US" dirty="0">
                <a:solidFill>
                  <a:srgbClr val="FF0000"/>
                </a:solidFill>
              </a:rPr>
            </a:br>
            <a:r>
              <a:rPr lang="en-US" dirty="0">
                <a:solidFill>
                  <a:srgbClr val="FF0000"/>
                </a:solidFill>
              </a:rPr>
              <a:t>Payment Issues</a:t>
            </a:r>
            <a:br>
              <a:rPr lang="en-US" dirty="0">
                <a:solidFill>
                  <a:srgbClr val="FF0000"/>
                </a:solidFill>
              </a:rPr>
            </a:br>
            <a:endParaRPr lang="en-US" dirty="0"/>
          </a:p>
        </p:txBody>
      </p:sp>
      <p:sp>
        <p:nvSpPr>
          <p:cNvPr id="3" name="Subtitle 2"/>
          <p:cNvSpPr>
            <a:spLocks noGrp="1"/>
          </p:cNvSpPr>
          <p:nvPr>
            <p:ph type="subTitle" idx="1"/>
          </p:nvPr>
        </p:nvSpPr>
        <p:spPr>
          <a:xfrm>
            <a:off x="2895600" y="2133602"/>
            <a:ext cx="6400800" cy="457199"/>
          </a:xfrm>
        </p:spPr>
        <p:txBody>
          <a:bodyPr rtlCol="0">
            <a:normAutofit/>
          </a:bodyPr>
          <a:lstStyle/>
          <a:p>
            <a:pPr>
              <a:defRPr/>
            </a:pPr>
            <a:r>
              <a:rPr lang="en-US" dirty="0">
                <a:solidFill>
                  <a:schemeClr val="tx2"/>
                </a:solidFill>
              </a:rPr>
              <a:t>Liz </a:t>
            </a:r>
            <a:r>
              <a:rPr lang="en-US" dirty="0" err="1">
                <a:solidFill>
                  <a:schemeClr val="tx2"/>
                </a:solidFill>
              </a:rPr>
              <a:t>Wagenseller</a:t>
            </a:r>
            <a:r>
              <a:rPr lang="en-US" dirty="0">
                <a:solidFill>
                  <a:schemeClr val="tx2"/>
                </a:solidFill>
              </a:rPr>
              <a:t>, Executive Director</a:t>
            </a:r>
          </a:p>
        </p:txBody>
      </p:sp>
      <p:sp>
        <p:nvSpPr>
          <p:cNvPr id="2053" name="TextBox 5"/>
          <p:cNvSpPr txBox="1">
            <a:spLocks noChangeArrowheads="1"/>
          </p:cNvSpPr>
          <p:nvPr/>
        </p:nvSpPr>
        <p:spPr bwMode="auto">
          <a:xfrm>
            <a:off x="3048000" y="4876801"/>
            <a:ext cx="6400800" cy="830997"/>
          </a:xfrm>
          <a:prstGeom prst="rect">
            <a:avLst/>
          </a:prstGeom>
          <a:solidFill>
            <a:schemeClr val="tx2"/>
          </a:solid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dirty="0">
                <a:solidFill>
                  <a:schemeClr val="bg1"/>
                </a:solidFill>
              </a:rPr>
              <a:t>Phone Number: 717.346.9903</a:t>
            </a:r>
            <a:br>
              <a:rPr lang="en-US" sz="2400" dirty="0">
                <a:solidFill>
                  <a:schemeClr val="bg1"/>
                </a:solidFill>
              </a:rPr>
            </a:br>
            <a:r>
              <a:rPr lang="en-US" sz="2400" dirty="0">
                <a:solidFill>
                  <a:schemeClr val="bg1"/>
                </a:solidFill>
              </a:rPr>
              <a:t>http: //openrecords.pa.gov</a:t>
            </a:r>
            <a:endParaRPr lang="en-US" sz="2000" dirty="0">
              <a:solidFill>
                <a:schemeClr val="bg1"/>
              </a:solidFill>
              <a:latin typeface="Calibri" pitchFamily="34" charset="0"/>
            </a:endParaRPr>
          </a:p>
        </p:txBody>
      </p:sp>
      <p:pic>
        <p:nvPicPr>
          <p:cNvPr id="1026" name="Picture 2" descr="O:\ExecutiveOffice_241010100\OOR_Logos_and_Pictures\Open Records_Logo elongat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685801"/>
            <a:ext cx="5962118" cy="1447800"/>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a:extLst>
              <a:ext uri="{FF2B5EF4-FFF2-40B4-BE49-F238E27FC236}">
                <a16:creationId xmlns:a16="http://schemas.microsoft.com/office/drawing/2014/main" id="{1F6AD582-0133-44C8-8D59-40FEA63C4D03}"/>
              </a:ext>
            </a:extLst>
          </p:cNvPr>
          <p:cNvSpPr>
            <a:spLocks noGrp="1"/>
          </p:cNvSpPr>
          <p:nvPr>
            <p:ph type="ftr" sz="quarter" idx="11"/>
          </p:nvPr>
        </p:nvSpPr>
        <p:spPr/>
        <p:txBody>
          <a:bodyPr/>
          <a:lstStyle/>
          <a:p>
            <a:r>
              <a:rPr lang="en-US"/>
              <a:t>Right to Know Payment Issues as of 08.2024</a:t>
            </a:r>
          </a:p>
        </p:txBody>
      </p:sp>
    </p:spTree>
    <p:extLst>
      <p:ext uri="{BB962C8B-B14F-4D97-AF65-F5344CB8AC3E}">
        <p14:creationId xmlns:p14="http://schemas.microsoft.com/office/powerpoint/2010/main" val="2306706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A9273-9777-4390-AE98-DBC3E2915BF2}"/>
              </a:ext>
            </a:extLst>
          </p:cNvPr>
          <p:cNvSpPr>
            <a:spLocks noGrp="1"/>
          </p:cNvSpPr>
          <p:nvPr>
            <p:ph type="title"/>
          </p:nvPr>
        </p:nvSpPr>
        <p:spPr>
          <a:solidFill>
            <a:schemeClr val="tx2"/>
          </a:solidFill>
        </p:spPr>
        <p:txBody>
          <a:bodyPr/>
          <a:lstStyle/>
          <a:p>
            <a:r>
              <a:rPr lang="en-US" dirty="0">
                <a:solidFill>
                  <a:schemeClr val="bg1"/>
                </a:solidFill>
              </a:rPr>
              <a:t>Section 1307: Fee Schedule</a:t>
            </a:r>
          </a:p>
        </p:txBody>
      </p:sp>
      <p:sp>
        <p:nvSpPr>
          <p:cNvPr id="3" name="Content Placeholder 2">
            <a:extLst>
              <a:ext uri="{FF2B5EF4-FFF2-40B4-BE49-F238E27FC236}">
                <a16:creationId xmlns:a16="http://schemas.microsoft.com/office/drawing/2014/main" id="{0D7C2A93-9340-4124-B354-C9B947712CB4}"/>
              </a:ext>
            </a:extLst>
          </p:cNvPr>
          <p:cNvSpPr>
            <a:spLocks noGrp="1"/>
          </p:cNvSpPr>
          <p:nvPr>
            <p:ph idx="1"/>
          </p:nvPr>
        </p:nvSpPr>
        <p:spPr/>
        <p:txBody>
          <a:bodyPr/>
          <a:lstStyle/>
          <a:p>
            <a:r>
              <a:rPr lang="en-US" dirty="0"/>
              <a:t>Established by the Office of Open Records</a:t>
            </a:r>
          </a:p>
          <a:p>
            <a:r>
              <a:rPr lang="en-US" dirty="0"/>
              <a:t>Posted on the website</a:t>
            </a:r>
          </a:p>
          <a:p>
            <a:r>
              <a:rPr lang="en-US" dirty="0"/>
              <a:t>Reviewed bi-annually, comments solicited</a:t>
            </a:r>
          </a:p>
          <a:p>
            <a:r>
              <a:rPr lang="en-US" dirty="0"/>
              <a:t>Up to $.25/page: single sided, BW, 8 ½ x 11, 8 ½ x 14*</a:t>
            </a:r>
          </a:p>
          <a:p>
            <a:r>
              <a:rPr lang="en-US" dirty="0"/>
              <a:t>Up to $.50/page: single sided, color, 8 ½ x 11, 8 ½ x 14</a:t>
            </a:r>
          </a:p>
          <a:p>
            <a:r>
              <a:rPr lang="en-US" dirty="0"/>
              <a:t>All other sizes are actual cost</a:t>
            </a:r>
          </a:p>
          <a:p>
            <a:pPr marL="0" indent="0">
              <a:buNone/>
            </a:pPr>
            <a:r>
              <a:rPr lang="en-US" dirty="0"/>
              <a:t>	*Above 1K = $.20/page</a:t>
            </a:r>
          </a:p>
          <a:p>
            <a:pPr marL="0" indent="0" algn="ctr">
              <a:buNone/>
            </a:pPr>
            <a:r>
              <a:rPr lang="en-US" sz="3600" b="1" dirty="0">
                <a:solidFill>
                  <a:srgbClr val="FF0000"/>
                </a:solidFill>
              </a:rPr>
              <a:t>Read the Footnotes!!!</a:t>
            </a:r>
          </a:p>
        </p:txBody>
      </p:sp>
      <p:sp>
        <p:nvSpPr>
          <p:cNvPr id="4" name="Footer Placeholder 3">
            <a:extLst>
              <a:ext uri="{FF2B5EF4-FFF2-40B4-BE49-F238E27FC236}">
                <a16:creationId xmlns:a16="http://schemas.microsoft.com/office/drawing/2014/main" id="{E2DF3FDE-AF82-4069-ADC2-2952E9C225CE}"/>
              </a:ext>
            </a:extLst>
          </p:cNvPr>
          <p:cNvSpPr>
            <a:spLocks noGrp="1"/>
          </p:cNvSpPr>
          <p:nvPr>
            <p:ph type="ftr" sz="quarter" idx="11"/>
          </p:nvPr>
        </p:nvSpPr>
        <p:spPr/>
        <p:txBody>
          <a:bodyPr/>
          <a:lstStyle/>
          <a:p>
            <a:r>
              <a:rPr lang="en-US"/>
              <a:t>Right to Know Payment Issues as of 08.2024</a:t>
            </a:r>
          </a:p>
        </p:txBody>
      </p:sp>
    </p:spTree>
    <p:extLst>
      <p:ext uri="{BB962C8B-B14F-4D97-AF65-F5344CB8AC3E}">
        <p14:creationId xmlns:p14="http://schemas.microsoft.com/office/powerpoint/2010/main" val="2157157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AC9C5-EEC3-4311-BE0F-2B241FADCFFC}"/>
              </a:ext>
            </a:extLst>
          </p:cNvPr>
          <p:cNvSpPr>
            <a:spLocks noGrp="1"/>
          </p:cNvSpPr>
          <p:nvPr>
            <p:ph type="title"/>
          </p:nvPr>
        </p:nvSpPr>
        <p:spPr>
          <a:solidFill>
            <a:schemeClr val="tx2"/>
          </a:solidFill>
        </p:spPr>
        <p:txBody>
          <a:bodyPr/>
          <a:lstStyle/>
          <a:p>
            <a:r>
              <a:rPr lang="en-US" dirty="0">
                <a:solidFill>
                  <a:schemeClr val="bg1"/>
                </a:solidFill>
              </a:rPr>
              <a:t>“Pass Through” Costs</a:t>
            </a:r>
          </a:p>
        </p:txBody>
      </p:sp>
      <p:sp>
        <p:nvSpPr>
          <p:cNvPr id="3" name="Content Placeholder 2">
            <a:extLst>
              <a:ext uri="{FF2B5EF4-FFF2-40B4-BE49-F238E27FC236}">
                <a16:creationId xmlns:a16="http://schemas.microsoft.com/office/drawing/2014/main" id="{2029387E-05A7-4C2A-9E89-396A73C3ADD3}"/>
              </a:ext>
            </a:extLst>
          </p:cNvPr>
          <p:cNvSpPr>
            <a:spLocks noGrp="1"/>
          </p:cNvSpPr>
          <p:nvPr>
            <p:ph idx="1"/>
          </p:nvPr>
        </p:nvSpPr>
        <p:spPr/>
        <p:txBody>
          <a:bodyPr/>
          <a:lstStyle/>
          <a:p>
            <a:pPr marL="0" indent="0">
              <a:buNone/>
            </a:pPr>
            <a:r>
              <a:rPr lang="en-US" dirty="0"/>
              <a:t>Actual costs that are incurred and documented that can be passed on to the requester</a:t>
            </a:r>
          </a:p>
          <a:p>
            <a:r>
              <a:rPr lang="en-US" dirty="0"/>
              <a:t>Postage</a:t>
            </a:r>
          </a:p>
          <a:p>
            <a:r>
              <a:rPr lang="en-US" dirty="0"/>
              <a:t>Outside copying fees for blueprints</a:t>
            </a:r>
          </a:p>
          <a:p>
            <a:r>
              <a:rPr lang="en-US" dirty="0"/>
              <a:t>Copies of analog recordings when the agency lacks the equipment to make their own (cassette tapes)</a:t>
            </a:r>
          </a:p>
          <a:p>
            <a:r>
              <a:rPr lang="en-US" dirty="0"/>
              <a:t>Storage media (flash drives) </a:t>
            </a:r>
          </a:p>
          <a:p>
            <a:pPr marL="0" indent="0">
              <a:buNone/>
            </a:pPr>
            <a:endParaRPr lang="en-US" dirty="0"/>
          </a:p>
        </p:txBody>
      </p:sp>
      <p:sp>
        <p:nvSpPr>
          <p:cNvPr id="4" name="Footer Placeholder 3">
            <a:extLst>
              <a:ext uri="{FF2B5EF4-FFF2-40B4-BE49-F238E27FC236}">
                <a16:creationId xmlns:a16="http://schemas.microsoft.com/office/drawing/2014/main" id="{6DB9677F-0664-4840-8E33-85C3665D57F6}"/>
              </a:ext>
            </a:extLst>
          </p:cNvPr>
          <p:cNvSpPr>
            <a:spLocks noGrp="1"/>
          </p:cNvSpPr>
          <p:nvPr>
            <p:ph type="ftr" sz="quarter" idx="11"/>
          </p:nvPr>
        </p:nvSpPr>
        <p:spPr/>
        <p:txBody>
          <a:bodyPr/>
          <a:lstStyle/>
          <a:p>
            <a:r>
              <a:rPr lang="en-US"/>
              <a:t>Right to Know Payment Issues as of 08.2024</a:t>
            </a:r>
          </a:p>
        </p:txBody>
      </p:sp>
    </p:spTree>
    <p:extLst>
      <p:ext uri="{BB962C8B-B14F-4D97-AF65-F5344CB8AC3E}">
        <p14:creationId xmlns:p14="http://schemas.microsoft.com/office/powerpoint/2010/main" val="2117534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25F69-7614-4F25-85FE-11C8E8AA15AA}"/>
              </a:ext>
            </a:extLst>
          </p:cNvPr>
          <p:cNvSpPr>
            <a:spLocks noGrp="1"/>
          </p:cNvSpPr>
          <p:nvPr>
            <p:ph type="title"/>
          </p:nvPr>
        </p:nvSpPr>
        <p:spPr>
          <a:solidFill>
            <a:schemeClr val="tx2"/>
          </a:solidFill>
        </p:spPr>
        <p:txBody>
          <a:bodyPr/>
          <a:lstStyle/>
          <a:p>
            <a:r>
              <a:rPr lang="en-US" dirty="0">
                <a:solidFill>
                  <a:schemeClr val="bg1"/>
                </a:solidFill>
              </a:rPr>
              <a:t>Sidebar: Flash Drives</a:t>
            </a:r>
          </a:p>
        </p:txBody>
      </p:sp>
      <p:sp>
        <p:nvSpPr>
          <p:cNvPr id="3" name="Content Placeholder 2">
            <a:extLst>
              <a:ext uri="{FF2B5EF4-FFF2-40B4-BE49-F238E27FC236}">
                <a16:creationId xmlns:a16="http://schemas.microsoft.com/office/drawing/2014/main" id="{8336B71B-93AD-4AE9-83B1-FCDECE0F34EE}"/>
              </a:ext>
            </a:extLst>
          </p:cNvPr>
          <p:cNvSpPr>
            <a:spLocks noGrp="1"/>
          </p:cNvSpPr>
          <p:nvPr>
            <p:ph idx="1"/>
          </p:nvPr>
        </p:nvSpPr>
        <p:spPr/>
        <p:txBody>
          <a:bodyPr>
            <a:normAutofit/>
          </a:bodyPr>
          <a:lstStyle/>
          <a:p>
            <a:r>
              <a:rPr lang="en-US" sz="3600" b="1" dirty="0"/>
              <a:t>Best Practice </a:t>
            </a:r>
            <a:r>
              <a:rPr lang="en-US" sz="3600" dirty="0"/>
              <a:t>– Because of security concerns when providing large electronic files that cannot be emailed, many agencies require the requestor to provide their own flash drive in unopened packaging.  The file(s) is then copied using a non-networked computer.</a:t>
            </a:r>
          </a:p>
        </p:txBody>
      </p:sp>
      <p:sp>
        <p:nvSpPr>
          <p:cNvPr id="4" name="Footer Placeholder 3">
            <a:extLst>
              <a:ext uri="{FF2B5EF4-FFF2-40B4-BE49-F238E27FC236}">
                <a16:creationId xmlns:a16="http://schemas.microsoft.com/office/drawing/2014/main" id="{94CC3CBE-2295-463A-84A0-E96028C04FC1}"/>
              </a:ext>
            </a:extLst>
          </p:cNvPr>
          <p:cNvSpPr>
            <a:spLocks noGrp="1"/>
          </p:cNvSpPr>
          <p:nvPr>
            <p:ph type="ftr" sz="quarter" idx="11"/>
          </p:nvPr>
        </p:nvSpPr>
        <p:spPr/>
        <p:txBody>
          <a:bodyPr/>
          <a:lstStyle/>
          <a:p>
            <a:r>
              <a:rPr lang="en-US"/>
              <a:t>Right to Know Payment Issues as of 08.2024</a:t>
            </a:r>
          </a:p>
        </p:txBody>
      </p:sp>
    </p:spTree>
    <p:extLst>
      <p:ext uri="{BB962C8B-B14F-4D97-AF65-F5344CB8AC3E}">
        <p14:creationId xmlns:p14="http://schemas.microsoft.com/office/powerpoint/2010/main" val="4082334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10288-81A7-4748-BA10-A6F2E4BCEC32}"/>
              </a:ext>
            </a:extLst>
          </p:cNvPr>
          <p:cNvSpPr>
            <a:spLocks noGrp="1"/>
          </p:cNvSpPr>
          <p:nvPr>
            <p:ph type="title"/>
          </p:nvPr>
        </p:nvSpPr>
        <p:spPr>
          <a:solidFill>
            <a:schemeClr val="tx2"/>
          </a:solidFill>
        </p:spPr>
        <p:txBody>
          <a:bodyPr>
            <a:normAutofit/>
          </a:bodyPr>
          <a:lstStyle/>
          <a:p>
            <a:r>
              <a:rPr lang="en-US" sz="4000" dirty="0">
                <a:solidFill>
                  <a:schemeClr val="bg1"/>
                </a:solidFill>
              </a:rPr>
              <a:t>Cost Prohibitions – Agencies Cannot Charge For:</a:t>
            </a:r>
          </a:p>
        </p:txBody>
      </p:sp>
      <p:sp>
        <p:nvSpPr>
          <p:cNvPr id="3" name="Content Placeholder 2">
            <a:extLst>
              <a:ext uri="{FF2B5EF4-FFF2-40B4-BE49-F238E27FC236}">
                <a16:creationId xmlns:a16="http://schemas.microsoft.com/office/drawing/2014/main" id="{6B3B7A13-2D24-4664-8065-68756066E6FC}"/>
              </a:ext>
            </a:extLst>
          </p:cNvPr>
          <p:cNvSpPr>
            <a:spLocks noGrp="1"/>
          </p:cNvSpPr>
          <p:nvPr>
            <p:ph idx="1"/>
          </p:nvPr>
        </p:nvSpPr>
        <p:spPr/>
        <p:txBody>
          <a:bodyPr/>
          <a:lstStyle/>
          <a:p>
            <a:r>
              <a:rPr lang="en-US" dirty="0"/>
              <a:t>Employee labor, whether hourly or a fixed fee</a:t>
            </a:r>
          </a:p>
          <a:p>
            <a:r>
              <a:rPr lang="en-US" dirty="0"/>
              <a:t>Legal review by either internal or outside counsel</a:t>
            </a:r>
          </a:p>
          <a:p>
            <a:r>
              <a:rPr lang="en-US" dirty="0"/>
              <a:t>RTK Processing fees</a:t>
            </a:r>
          </a:p>
          <a:p>
            <a:r>
              <a:rPr lang="en-US" dirty="0"/>
              <a:t>RTK Redaction fees</a:t>
            </a:r>
          </a:p>
          <a:p>
            <a:r>
              <a:rPr lang="en-US" dirty="0"/>
              <a:t>Scanning fees</a:t>
            </a:r>
          </a:p>
          <a:p>
            <a:r>
              <a:rPr lang="en-US" dirty="0"/>
              <a:t>Electricity</a:t>
            </a:r>
          </a:p>
          <a:p>
            <a:r>
              <a:rPr lang="en-US" dirty="0"/>
              <a:t>Electronic records: emails, Word, Excel, database files</a:t>
            </a:r>
          </a:p>
          <a:p>
            <a:pPr marL="0" indent="0">
              <a:buNone/>
            </a:pPr>
            <a:r>
              <a:rPr lang="en-US" dirty="0"/>
              <a:t>NOTE:  Disputed fees can be appealed to the OOR</a:t>
            </a:r>
          </a:p>
        </p:txBody>
      </p:sp>
      <p:sp>
        <p:nvSpPr>
          <p:cNvPr id="4" name="Footer Placeholder 3">
            <a:extLst>
              <a:ext uri="{FF2B5EF4-FFF2-40B4-BE49-F238E27FC236}">
                <a16:creationId xmlns:a16="http://schemas.microsoft.com/office/drawing/2014/main" id="{C0CA65F3-5B63-4E0A-BAD1-ACB9F53F4CF8}"/>
              </a:ext>
            </a:extLst>
          </p:cNvPr>
          <p:cNvSpPr>
            <a:spLocks noGrp="1"/>
          </p:cNvSpPr>
          <p:nvPr>
            <p:ph type="ftr" sz="quarter" idx="11"/>
          </p:nvPr>
        </p:nvSpPr>
        <p:spPr/>
        <p:txBody>
          <a:bodyPr/>
          <a:lstStyle/>
          <a:p>
            <a:r>
              <a:rPr lang="en-US"/>
              <a:t>Right to Know Payment Issues as of 08.2024</a:t>
            </a:r>
          </a:p>
        </p:txBody>
      </p:sp>
    </p:spTree>
    <p:extLst>
      <p:ext uri="{BB962C8B-B14F-4D97-AF65-F5344CB8AC3E}">
        <p14:creationId xmlns:p14="http://schemas.microsoft.com/office/powerpoint/2010/main" val="756734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38CF0-2309-450B-844A-760DD0AE2154}"/>
              </a:ext>
            </a:extLst>
          </p:cNvPr>
          <p:cNvSpPr>
            <a:spLocks noGrp="1"/>
          </p:cNvSpPr>
          <p:nvPr>
            <p:ph type="title"/>
          </p:nvPr>
        </p:nvSpPr>
        <p:spPr>
          <a:solidFill>
            <a:schemeClr val="tx2"/>
          </a:solidFill>
        </p:spPr>
        <p:txBody>
          <a:bodyPr/>
          <a:lstStyle/>
          <a:p>
            <a:r>
              <a:rPr lang="en-US" dirty="0">
                <a:solidFill>
                  <a:schemeClr val="bg1"/>
                </a:solidFill>
              </a:rPr>
              <a:t>Section 701: “Medium”</a:t>
            </a:r>
          </a:p>
        </p:txBody>
      </p:sp>
      <p:sp>
        <p:nvSpPr>
          <p:cNvPr id="3" name="Content Placeholder 2">
            <a:extLst>
              <a:ext uri="{FF2B5EF4-FFF2-40B4-BE49-F238E27FC236}">
                <a16:creationId xmlns:a16="http://schemas.microsoft.com/office/drawing/2014/main" id="{DA5AF166-D900-42AD-AF59-11A34164AB7C}"/>
              </a:ext>
            </a:extLst>
          </p:cNvPr>
          <p:cNvSpPr>
            <a:spLocks noGrp="1"/>
          </p:cNvSpPr>
          <p:nvPr>
            <p:ph idx="1"/>
          </p:nvPr>
        </p:nvSpPr>
        <p:spPr/>
        <p:txBody>
          <a:bodyPr/>
          <a:lstStyle/>
          <a:p>
            <a:pPr marL="0" indent="0">
              <a:buNone/>
            </a:pPr>
            <a:r>
              <a:rPr lang="en-US" dirty="0"/>
              <a:t>The record shall be provided in the medium in which it exists.</a:t>
            </a:r>
          </a:p>
          <a:p>
            <a:r>
              <a:rPr lang="en-US" dirty="0"/>
              <a:t>Hardcopy v. electronic</a:t>
            </a:r>
          </a:p>
          <a:p>
            <a:r>
              <a:rPr lang="en-US" dirty="0"/>
              <a:t>Impact on scanning/printing</a:t>
            </a:r>
          </a:p>
          <a:p>
            <a:r>
              <a:rPr lang="en-US" dirty="0"/>
              <a:t>Medium v. format (the Excel issue)</a:t>
            </a:r>
          </a:p>
          <a:p>
            <a:r>
              <a:rPr lang="en-US" dirty="0"/>
              <a:t>Proprietary formats</a:t>
            </a:r>
          </a:p>
          <a:p>
            <a:pPr marL="0" indent="0">
              <a:buNone/>
            </a:pPr>
            <a:endParaRPr lang="en-US" dirty="0"/>
          </a:p>
        </p:txBody>
      </p:sp>
      <p:sp>
        <p:nvSpPr>
          <p:cNvPr id="4" name="Footer Placeholder 3">
            <a:extLst>
              <a:ext uri="{FF2B5EF4-FFF2-40B4-BE49-F238E27FC236}">
                <a16:creationId xmlns:a16="http://schemas.microsoft.com/office/drawing/2014/main" id="{33438503-BC7A-41C9-95CB-D436A93CB027}"/>
              </a:ext>
            </a:extLst>
          </p:cNvPr>
          <p:cNvSpPr>
            <a:spLocks noGrp="1"/>
          </p:cNvSpPr>
          <p:nvPr>
            <p:ph type="ftr" sz="quarter" idx="11"/>
          </p:nvPr>
        </p:nvSpPr>
        <p:spPr/>
        <p:txBody>
          <a:bodyPr/>
          <a:lstStyle/>
          <a:p>
            <a:r>
              <a:rPr lang="en-US"/>
              <a:t>Right to Know Payment Issues as of 08.2024</a:t>
            </a:r>
          </a:p>
        </p:txBody>
      </p:sp>
    </p:spTree>
    <p:extLst>
      <p:ext uri="{BB962C8B-B14F-4D97-AF65-F5344CB8AC3E}">
        <p14:creationId xmlns:p14="http://schemas.microsoft.com/office/powerpoint/2010/main" val="2290176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2BB1-4773-4522-B4F2-CFA944801A02}"/>
              </a:ext>
            </a:extLst>
          </p:cNvPr>
          <p:cNvSpPr>
            <a:spLocks noGrp="1"/>
          </p:cNvSpPr>
          <p:nvPr>
            <p:ph type="title"/>
          </p:nvPr>
        </p:nvSpPr>
        <p:spPr>
          <a:solidFill>
            <a:schemeClr val="tx2"/>
          </a:solidFill>
        </p:spPr>
        <p:txBody>
          <a:bodyPr/>
          <a:lstStyle/>
          <a:p>
            <a:r>
              <a:rPr lang="en-US" dirty="0">
                <a:solidFill>
                  <a:schemeClr val="bg1"/>
                </a:solidFill>
              </a:rPr>
              <a:t>Redaction Costs</a:t>
            </a:r>
          </a:p>
        </p:txBody>
      </p:sp>
      <p:sp>
        <p:nvSpPr>
          <p:cNvPr id="3" name="Content Placeholder 2">
            <a:extLst>
              <a:ext uri="{FF2B5EF4-FFF2-40B4-BE49-F238E27FC236}">
                <a16:creationId xmlns:a16="http://schemas.microsoft.com/office/drawing/2014/main" id="{81C1ED09-4D3F-42A8-9A97-77E07CD239AF}"/>
              </a:ext>
            </a:extLst>
          </p:cNvPr>
          <p:cNvSpPr>
            <a:spLocks noGrp="1"/>
          </p:cNvSpPr>
          <p:nvPr>
            <p:ph idx="1"/>
          </p:nvPr>
        </p:nvSpPr>
        <p:spPr/>
        <p:txBody>
          <a:bodyPr/>
          <a:lstStyle/>
          <a:p>
            <a:pPr marL="0" indent="0">
              <a:buNone/>
            </a:pPr>
            <a:r>
              <a:rPr lang="en-US" dirty="0"/>
              <a:t>Results when the agency is providing the record, however it is covering up sensitive information such as a home phone number or Social Security number</a:t>
            </a:r>
          </a:p>
          <a:p>
            <a:r>
              <a:rPr lang="en-US" dirty="0"/>
              <a:t>Manual v. electronic redaction and security concerns</a:t>
            </a:r>
          </a:p>
          <a:p>
            <a:pPr marL="0" indent="0">
              <a:buNone/>
            </a:pPr>
            <a:r>
              <a:rPr lang="en-US" dirty="0"/>
              <a:t>	</a:t>
            </a:r>
            <a:r>
              <a:rPr lang="en-US" dirty="0">
                <a:solidFill>
                  <a:srgbClr val="FF0000"/>
                </a:solidFill>
              </a:rPr>
              <a:t>-If you have redaction software, you </a:t>
            </a:r>
            <a:r>
              <a:rPr lang="en-US" i="1" dirty="0">
                <a:solidFill>
                  <a:srgbClr val="FF0000"/>
                </a:solidFill>
              </a:rPr>
              <a:t>should</a:t>
            </a:r>
            <a:r>
              <a:rPr lang="en-US" dirty="0">
                <a:solidFill>
                  <a:srgbClr val="FF0000"/>
                </a:solidFill>
              </a:rPr>
              <a:t> use it</a:t>
            </a:r>
          </a:p>
          <a:p>
            <a:r>
              <a:rPr lang="en-US" dirty="0"/>
              <a:t>Impact on electronic records and impact on inspection requests</a:t>
            </a:r>
          </a:p>
          <a:p>
            <a:pPr marL="0" indent="0">
              <a:buNone/>
            </a:pPr>
            <a:r>
              <a:rPr lang="en-US" dirty="0"/>
              <a:t>NOTE:  Redactions can be appealed because the agency is withholding part of a record.  An agency must tell the requester what is being redacted.</a:t>
            </a:r>
          </a:p>
        </p:txBody>
      </p:sp>
      <p:sp>
        <p:nvSpPr>
          <p:cNvPr id="4" name="Footer Placeholder 3">
            <a:extLst>
              <a:ext uri="{FF2B5EF4-FFF2-40B4-BE49-F238E27FC236}">
                <a16:creationId xmlns:a16="http://schemas.microsoft.com/office/drawing/2014/main" id="{12EE589A-89CE-429C-A901-7783E7BE1AD1}"/>
              </a:ext>
            </a:extLst>
          </p:cNvPr>
          <p:cNvSpPr>
            <a:spLocks noGrp="1"/>
          </p:cNvSpPr>
          <p:nvPr>
            <p:ph type="ftr" sz="quarter" idx="11"/>
          </p:nvPr>
        </p:nvSpPr>
        <p:spPr/>
        <p:txBody>
          <a:bodyPr/>
          <a:lstStyle/>
          <a:p>
            <a:r>
              <a:rPr lang="en-US"/>
              <a:t>Right to Know Payment Issues as of 08.2024</a:t>
            </a:r>
          </a:p>
        </p:txBody>
      </p:sp>
    </p:spTree>
    <p:extLst>
      <p:ext uri="{BB962C8B-B14F-4D97-AF65-F5344CB8AC3E}">
        <p14:creationId xmlns:p14="http://schemas.microsoft.com/office/powerpoint/2010/main" val="3508298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03243-D56E-4A89-8EDE-58159897082F}"/>
              </a:ext>
            </a:extLst>
          </p:cNvPr>
          <p:cNvSpPr>
            <a:spLocks noGrp="1"/>
          </p:cNvSpPr>
          <p:nvPr>
            <p:ph type="title"/>
          </p:nvPr>
        </p:nvSpPr>
        <p:spPr>
          <a:solidFill>
            <a:schemeClr val="tx2"/>
          </a:solidFill>
        </p:spPr>
        <p:txBody>
          <a:bodyPr/>
          <a:lstStyle/>
          <a:p>
            <a:r>
              <a:rPr lang="en-US" dirty="0">
                <a:solidFill>
                  <a:schemeClr val="bg1"/>
                </a:solidFill>
              </a:rPr>
              <a:t>Section 901:  Charging Fees</a:t>
            </a:r>
          </a:p>
        </p:txBody>
      </p:sp>
      <p:sp>
        <p:nvSpPr>
          <p:cNvPr id="3" name="Content Placeholder 2">
            <a:extLst>
              <a:ext uri="{FF2B5EF4-FFF2-40B4-BE49-F238E27FC236}">
                <a16:creationId xmlns:a16="http://schemas.microsoft.com/office/drawing/2014/main" id="{92498B67-41A2-463B-B44A-425ED447D12C}"/>
              </a:ext>
            </a:extLst>
          </p:cNvPr>
          <p:cNvSpPr>
            <a:spLocks noGrp="1"/>
          </p:cNvSpPr>
          <p:nvPr>
            <p:ph idx="1"/>
          </p:nvPr>
        </p:nvSpPr>
        <p:spPr/>
        <p:txBody>
          <a:bodyPr>
            <a:normAutofit fontScale="92500" lnSpcReduction="10000"/>
          </a:bodyPr>
          <a:lstStyle/>
          <a:p>
            <a:pPr marL="0" indent="0">
              <a:buNone/>
            </a:pPr>
            <a:r>
              <a:rPr lang="en-US" dirty="0"/>
              <a:t>The RTKL does not address the actual process, other than saying that </a:t>
            </a:r>
            <a:r>
              <a:rPr lang="en-US" i="1" dirty="0"/>
              <a:t>“all applicable fees shall be paid in order to receive access to the record requested.”</a:t>
            </a:r>
          </a:p>
          <a:p>
            <a:pPr marL="0" indent="0">
              <a:buNone/>
            </a:pPr>
            <a:r>
              <a:rPr lang="en-US" dirty="0"/>
              <a:t>+*Is prepayment applicable?  ($100+)</a:t>
            </a:r>
          </a:p>
          <a:p>
            <a:pPr marL="0" indent="0">
              <a:buNone/>
            </a:pPr>
            <a:r>
              <a:rPr lang="en-US" dirty="0"/>
              <a:t>Grant the request within the proscribed deadlines.</a:t>
            </a:r>
          </a:p>
          <a:p>
            <a:pPr marL="0" indent="0">
              <a:buNone/>
            </a:pPr>
            <a:r>
              <a:rPr lang="en-US" dirty="0"/>
              <a:t>*Provide an invoice for all applicable fees.</a:t>
            </a:r>
          </a:p>
          <a:p>
            <a:pPr marL="0" indent="0">
              <a:buNone/>
            </a:pPr>
            <a:r>
              <a:rPr lang="en-US" dirty="0"/>
              <a:t>*Process payment.</a:t>
            </a:r>
          </a:p>
          <a:p>
            <a:pPr marL="0" indent="0">
              <a:buNone/>
            </a:pPr>
            <a:r>
              <a:rPr lang="en-US" dirty="0"/>
              <a:t>Arrange the provision of the responsive records.</a:t>
            </a:r>
          </a:p>
          <a:p>
            <a:pPr marL="0" indent="0">
              <a:buNone/>
            </a:pPr>
            <a:endParaRPr lang="en-US" dirty="0"/>
          </a:p>
          <a:p>
            <a:pPr marL="0" indent="0">
              <a:buNone/>
            </a:pPr>
            <a:r>
              <a:rPr lang="en-US" dirty="0"/>
              <a:t>+ Section 1307(h)      *Agency discretion</a:t>
            </a:r>
          </a:p>
        </p:txBody>
      </p:sp>
      <p:sp>
        <p:nvSpPr>
          <p:cNvPr id="4" name="Footer Placeholder 3">
            <a:extLst>
              <a:ext uri="{FF2B5EF4-FFF2-40B4-BE49-F238E27FC236}">
                <a16:creationId xmlns:a16="http://schemas.microsoft.com/office/drawing/2014/main" id="{F8E33C1E-442A-447C-84F0-DB94187AF192}"/>
              </a:ext>
            </a:extLst>
          </p:cNvPr>
          <p:cNvSpPr>
            <a:spLocks noGrp="1"/>
          </p:cNvSpPr>
          <p:nvPr>
            <p:ph type="ftr" sz="quarter" idx="11"/>
          </p:nvPr>
        </p:nvSpPr>
        <p:spPr/>
        <p:txBody>
          <a:bodyPr/>
          <a:lstStyle/>
          <a:p>
            <a:r>
              <a:rPr lang="en-US"/>
              <a:t>Right to Know Payment Issues as of 08.2024</a:t>
            </a:r>
          </a:p>
        </p:txBody>
      </p:sp>
    </p:spTree>
    <p:extLst>
      <p:ext uri="{BB962C8B-B14F-4D97-AF65-F5344CB8AC3E}">
        <p14:creationId xmlns:p14="http://schemas.microsoft.com/office/powerpoint/2010/main" val="40274647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982</Words>
  <Application>Microsoft Office PowerPoint</Application>
  <PresentationFormat>Widescreen</PresentationFormat>
  <Paragraphs>104</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Office Theme</vt:lpstr>
      <vt:lpstr>PowerPoint Presentation</vt:lpstr>
      <vt:lpstr>Right to Know Law Payment Issues </vt:lpstr>
      <vt:lpstr>Section 1307: Fee Schedule</vt:lpstr>
      <vt:lpstr>“Pass Through” Costs</vt:lpstr>
      <vt:lpstr>Sidebar: Flash Drives</vt:lpstr>
      <vt:lpstr>Cost Prohibitions – Agencies Cannot Charge For:</vt:lpstr>
      <vt:lpstr>Section 701: “Medium”</vt:lpstr>
      <vt:lpstr>Redaction Costs</vt:lpstr>
      <vt:lpstr>Section 901:  Charging Fees</vt:lpstr>
      <vt:lpstr>Section 905: Record Discard</vt:lpstr>
      <vt:lpstr>Sidebar:  No Surprises</vt:lpstr>
      <vt:lpstr>Section 1307(c):  Certified Records</vt:lpstr>
      <vt:lpstr>Section 707(c): Transcripts</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Spiess, George</dc:creator>
  <cp:lastModifiedBy>Spiess, George</cp:lastModifiedBy>
  <cp:revision>37</cp:revision>
  <dcterms:created xsi:type="dcterms:W3CDTF">2019-05-03T18:16:13Z</dcterms:created>
  <dcterms:modified xsi:type="dcterms:W3CDTF">2024-08-21T13:13:44Z</dcterms:modified>
</cp:coreProperties>
</file>