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handoutMasterIdLst>
    <p:handoutMasterId r:id="rId61"/>
  </p:handoutMasterIdLst>
  <p:sldIdLst>
    <p:sldId id="257" r:id="rId2"/>
    <p:sldId id="346" r:id="rId3"/>
    <p:sldId id="347" r:id="rId4"/>
    <p:sldId id="348" r:id="rId5"/>
    <p:sldId id="443" r:id="rId6"/>
    <p:sldId id="364" r:id="rId7"/>
    <p:sldId id="388" r:id="rId8"/>
    <p:sldId id="365" r:id="rId9"/>
    <p:sldId id="410" r:id="rId10"/>
    <p:sldId id="434" r:id="rId11"/>
    <p:sldId id="433" r:id="rId12"/>
    <p:sldId id="423" r:id="rId13"/>
    <p:sldId id="435" r:id="rId14"/>
    <p:sldId id="427" r:id="rId15"/>
    <p:sldId id="349" r:id="rId16"/>
    <p:sldId id="394" r:id="rId17"/>
    <p:sldId id="369" r:id="rId18"/>
    <p:sldId id="370" r:id="rId19"/>
    <p:sldId id="363" r:id="rId20"/>
    <p:sldId id="386" r:id="rId21"/>
    <p:sldId id="446" r:id="rId22"/>
    <p:sldId id="375" r:id="rId23"/>
    <p:sldId id="378" r:id="rId24"/>
    <p:sldId id="379" r:id="rId25"/>
    <p:sldId id="380" r:id="rId26"/>
    <p:sldId id="444" r:id="rId27"/>
    <p:sldId id="383" r:id="rId28"/>
    <p:sldId id="389" r:id="rId29"/>
    <p:sldId id="406" r:id="rId30"/>
    <p:sldId id="390" r:id="rId31"/>
    <p:sldId id="391" r:id="rId32"/>
    <p:sldId id="392" r:id="rId33"/>
    <p:sldId id="393" r:id="rId34"/>
    <p:sldId id="384" r:id="rId35"/>
    <p:sldId id="437" r:id="rId36"/>
    <p:sldId id="445" r:id="rId37"/>
    <p:sldId id="397" r:id="rId38"/>
    <p:sldId id="352" r:id="rId39"/>
    <p:sldId id="408" r:id="rId40"/>
    <p:sldId id="405" r:id="rId41"/>
    <p:sldId id="409" r:id="rId42"/>
    <p:sldId id="440" r:id="rId43"/>
    <p:sldId id="441" r:id="rId44"/>
    <p:sldId id="438" r:id="rId45"/>
    <p:sldId id="447" r:id="rId46"/>
    <p:sldId id="439" r:id="rId47"/>
    <p:sldId id="436" r:id="rId48"/>
    <p:sldId id="385" r:id="rId49"/>
    <p:sldId id="368" r:id="rId50"/>
    <p:sldId id="340" r:id="rId51"/>
    <p:sldId id="342" r:id="rId52"/>
    <p:sldId id="381" r:id="rId53"/>
    <p:sldId id="382" r:id="rId54"/>
    <p:sldId id="448" r:id="rId55"/>
    <p:sldId id="387" r:id="rId56"/>
    <p:sldId id="339" r:id="rId57"/>
    <p:sldId id="341" r:id="rId58"/>
    <p:sldId id="395" r:id="rId5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67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AD91F1-9AD2-4FB3-AAFD-3D72A44B364E}"/>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79C84599-7657-46DB-BF2B-C8F85A79DA2B}"/>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EDDE85B-3328-4824-A785-4816B30BD705}" type="datetimeFigureOut">
              <a:rPr lang="en-US" smtClean="0"/>
              <a:t>8/26/2020</a:t>
            </a:fld>
            <a:endParaRPr lang="en-US"/>
          </a:p>
        </p:txBody>
      </p:sp>
      <p:sp>
        <p:nvSpPr>
          <p:cNvPr id="4" name="Footer Placeholder 3">
            <a:extLst>
              <a:ext uri="{FF2B5EF4-FFF2-40B4-BE49-F238E27FC236}">
                <a16:creationId xmlns:a16="http://schemas.microsoft.com/office/drawing/2014/main" id="{8FE3C62E-71A1-46F9-85EC-EE6AE2CC9F8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361F0B1-0CD9-48B8-B2D1-6E71F37900E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B088D61-C99D-47AD-A800-0067F90FBEDD}" type="slidenum">
              <a:rPr lang="en-US" smtClean="0"/>
              <a:t>‹#›</a:t>
            </a:fld>
            <a:endParaRPr lang="en-US"/>
          </a:p>
        </p:txBody>
      </p:sp>
    </p:spTree>
    <p:extLst>
      <p:ext uri="{BB962C8B-B14F-4D97-AF65-F5344CB8AC3E}">
        <p14:creationId xmlns:p14="http://schemas.microsoft.com/office/powerpoint/2010/main" val="887817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DD40E97-669B-41D9-9731-6FFDB35B90E3}" type="datetimeFigureOut">
              <a:rPr lang="en-US" smtClean="0"/>
              <a:t>8/26/2020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3C52195-DFE6-43E1-91B4-1018E34DA4E8}" type="slidenum">
              <a:rPr lang="en-US" smtClean="0"/>
              <a:t>‹#›</a:t>
            </a:fld>
            <a:endParaRPr lang="en-US"/>
          </a:p>
        </p:txBody>
      </p:sp>
    </p:spTree>
    <p:extLst>
      <p:ext uri="{BB962C8B-B14F-4D97-AF65-F5344CB8AC3E}">
        <p14:creationId xmlns:p14="http://schemas.microsoft.com/office/powerpoint/2010/main" val="3386306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5F49486D-9363-49E6-BF19-37CB170AE220}" type="slidenum">
              <a:rPr lang="en-US" smtClean="0"/>
              <a:pPr>
                <a:defRPr/>
              </a:pPr>
              <a:t>1</a:t>
            </a:fld>
            <a:endParaRPr lang="en-US" dirty="0"/>
          </a:p>
        </p:txBody>
      </p:sp>
      <p:sp>
        <p:nvSpPr>
          <p:cNvPr id="2" name="Date Placeholder 1"/>
          <p:cNvSpPr>
            <a:spLocks noGrp="1"/>
          </p:cNvSpPr>
          <p:nvPr>
            <p:ph type="dt" idx="10"/>
          </p:nvPr>
        </p:nvSpPr>
        <p:spPr/>
        <p:txBody>
          <a:bodyPr/>
          <a:lstStyle/>
          <a:p>
            <a:pPr>
              <a:defRPr/>
            </a:pPr>
            <a:fld id="{9AF5E65E-ED59-4104-9A9A-477C1ACD5BE5}" type="datetime1">
              <a:rPr lang="en-US" smtClean="0"/>
              <a:t>8/26/2020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3C65DE-591C-48E0-BFC0-8F29F22E797F}"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DBB4C-ACFD-4F6B-A972-17B18B702C3C}" type="slidenum">
              <a:rPr lang="en-US" smtClean="0"/>
              <a:t>‹#›</a:t>
            </a:fld>
            <a:endParaRPr lang="en-US"/>
          </a:p>
        </p:txBody>
      </p:sp>
    </p:spTree>
    <p:extLst>
      <p:ext uri="{BB962C8B-B14F-4D97-AF65-F5344CB8AC3E}">
        <p14:creationId xmlns:p14="http://schemas.microsoft.com/office/powerpoint/2010/main" val="3025205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3C65DE-591C-48E0-BFC0-8F29F22E797F}"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DBB4C-ACFD-4F6B-A972-17B18B702C3C}" type="slidenum">
              <a:rPr lang="en-US" smtClean="0"/>
              <a:t>‹#›</a:t>
            </a:fld>
            <a:endParaRPr lang="en-US"/>
          </a:p>
        </p:txBody>
      </p:sp>
    </p:spTree>
    <p:extLst>
      <p:ext uri="{BB962C8B-B14F-4D97-AF65-F5344CB8AC3E}">
        <p14:creationId xmlns:p14="http://schemas.microsoft.com/office/powerpoint/2010/main" val="244781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4"/>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4"/>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3C65DE-591C-48E0-BFC0-8F29F22E797F}"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DBB4C-ACFD-4F6B-A972-17B18B702C3C}" type="slidenum">
              <a:rPr lang="en-US" smtClean="0"/>
              <a:t>‹#›</a:t>
            </a:fld>
            <a:endParaRPr lang="en-US"/>
          </a:p>
        </p:txBody>
      </p:sp>
    </p:spTree>
    <p:extLst>
      <p:ext uri="{BB962C8B-B14F-4D97-AF65-F5344CB8AC3E}">
        <p14:creationId xmlns:p14="http://schemas.microsoft.com/office/powerpoint/2010/main" val="3655377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3C65DE-591C-48E0-BFC0-8F29F22E797F}"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DBB4C-ACFD-4F6B-A972-17B18B702C3C}" type="slidenum">
              <a:rPr lang="en-US" smtClean="0"/>
              <a:t>‹#›</a:t>
            </a:fld>
            <a:endParaRPr lang="en-US"/>
          </a:p>
        </p:txBody>
      </p:sp>
    </p:spTree>
    <p:extLst>
      <p:ext uri="{BB962C8B-B14F-4D97-AF65-F5344CB8AC3E}">
        <p14:creationId xmlns:p14="http://schemas.microsoft.com/office/powerpoint/2010/main" val="260193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3C65DE-591C-48E0-BFC0-8F29F22E797F}"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DBB4C-ACFD-4F6B-A972-17B18B702C3C}" type="slidenum">
              <a:rPr lang="en-US" smtClean="0"/>
              <a:t>‹#›</a:t>
            </a:fld>
            <a:endParaRPr lang="en-US"/>
          </a:p>
        </p:txBody>
      </p:sp>
    </p:spTree>
    <p:extLst>
      <p:ext uri="{BB962C8B-B14F-4D97-AF65-F5344CB8AC3E}">
        <p14:creationId xmlns:p14="http://schemas.microsoft.com/office/powerpoint/2010/main" val="73455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3C65DE-591C-48E0-BFC0-8F29F22E797F}"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DBB4C-ACFD-4F6B-A972-17B18B702C3C}" type="slidenum">
              <a:rPr lang="en-US" smtClean="0"/>
              <a:t>‹#›</a:t>
            </a:fld>
            <a:endParaRPr lang="en-US"/>
          </a:p>
        </p:txBody>
      </p:sp>
    </p:spTree>
    <p:extLst>
      <p:ext uri="{BB962C8B-B14F-4D97-AF65-F5344CB8AC3E}">
        <p14:creationId xmlns:p14="http://schemas.microsoft.com/office/powerpoint/2010/main" val="2816281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8"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3C65DE-591C-48E0-BFC0-8F29F22E797F}" type="datetimeFigureOut">
              <a:rPr lang="en-US" smtClean="0"/>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EDBB4C-ACFD-4F6B-A972-17B18B702C3C}" type="slidenum">
              <a:rPr lang="en-US" smtClean="0"/>
              <a:t>‹#›</a:t>
            </a:fld>
            <a:endParaRPr lang="en-US"/>
          </a:p>
        </p:txBody>
      </p:sp>
    </p:spTree>
    <p:extLst>
      <p:ext uri="{BB962C8B-B14F-4D97-AF65-F5344CB8AC3E}">
        <p14:creationId xmlns:p14="http://schemas.microsoft.com/office/powerpoint/2010/main" val="52743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3C65DE-591C-48E0-BFC0-8F29F22E797F}" type="datetimeFigureOut">
              <a:rPr lang="en-US" smtClean="0"/>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EDBB4C-ACFD-4F6B-A972-17B18B702C3C}" type="slidenum">
              <a:rPr lang="en-US" smtClean="0"/>
              <a:t>‹#›</a:t>
            </a:fld>
            <a:endParaRPr lang="en-US"/>
          </a:p>
        </p:txBody>
      </p:sp>
    </p:spTree>
    <p:extLst>
      <p:ext uri="{BB962C8B-B14F-4D97-AF65-F5344CB8AC3E}">
        <p14:creationId xmlns:p14="http://schemas.microsoft.com/office/powerpoint/2010/main" val="327106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3C65DE-591C-48E0-BFC0-8F29F22E797F}" type="datetimeFigureOut">
              <a:rPr lang="en-US" smtClean="0"/>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EDBB4C-ACFD-4F6B-A972-17B18B702C3C}" type="slidenum">
              <a:rPr lang="en-US" smtClean="0"/>
              <a:t>‹#›</a:t>
            </a:fld>
            <a:endParaRPr lang="en-US"/>
          </a:p>
        </p:txBody>
      </p:sp>
    </p:spTree>
    <p:extLst>
      <p:ext uri="{BB962C8B-B14F-4D97-AF65-F5344CB8AC3E}">
        <p14:creationId xmlns:p14="http://schemas.microsoft.com/office/powerpoint/2010/main" val="163704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19" y="273050"/>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8"/>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19"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3C65DE-591C-48E0-BFC0-8F29F22E797F}"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DBB4C-ACFD-4F6B-A972-17B18B702C3C}" type="slidenum">
              <a:rPr lang="en-US" smtClean="0"/>
              <a:t>‹#›</a:t>
            </a:fld>
            <a:endParaRPr lang="en-US"/>
          </a:p>
        </p:txBody>
      </p:sp>
    </p:spTree>
    <p:extLst>
      <p:ext uri="{BB962C8B-B14F-4D97-AF65-F5344CB8AC3E}">
        <p14:creationId xmlns:p14="http://schemas.microsoft.com/office/powerpoint/2010/main" val="1252799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2"/>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47"/>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3C65DE-591C-48E0-BFC0-8F29F22E797F}"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DBB4C-ACFD-4F6B-A972-17B18B702C3C}" type="slidenum">
              <a:rPr lang="en-US" smtClean="0"/>
              <a:t>‹#›</a:t>
            </a:fld>
            <a:endParaRPr lang="en-US"/>
          </a:p>
        </p:txBody>
      </p:sp>
    </p:spTree>
    <p:extLst>
      <p:ext uri="{BB962C8B-B14F-4D97-AF65-F5344CB8AC3E}">
        <p14:creationId xmlns:p14="http://schemas.microsoft.com/office/powerpoint/2010/main" val="1391162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C65DE-591C-48E0-BFC0-8F29F22E797F}" type="datetimeFigureOut">
              <a:rPr lang="en-US" smtClean="0"/>
              <a:t>8/26/2020</a:t>
            </a:fld>
            <a:endParaRPr lang="en-US"/>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DBB4C-ACFD-4F6B-A972-17B18B702C3C}" type="slidenum">
              <a:rPr lang="en-US" smtClean="0"/>
              <a:t>‹#›</a:t>
            </a:fld>
            <a:endParaRPr lang="en-US"/>
          </a:p>
        </p:txBody>
      </p:sp>
    </p:spTree>
    <p:extLst>
      <p:ext uri="{BB962C8B-B14F-4D97-AF65-F5344CB8AC3E}">
        <p14:creationId xmlns:p14="http://schemas.microsoft.com/office/powerpoint/2010/main" val="1027530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penrecords.pa.gov/" TargetMode="External"/><Relationship Id="rId7"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earneson@pa.gov" TargetMode="External"/><Relationship Id="rId5" Type="http://schemas.openxmlformats.org/officeDocument/2006/relationships/hyperlink" Target="https://twitter.com/OpenRecordsPA" TargetMode="External"/><Relationship Id="rId4" Type="http://schemas.openxmlformats.org/officeDocument/2006/relationships/hyperlink" Target="https://twitter.com/ErikOpenRecord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penrecords.pa.gov/RTKL/About.cf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openrecords.pa.gov/Appeals/FinalDetRecord.cfm?docket=2016-2041" TargetMode="External"/><Relationship Id="rId2" Type="http://schemas.openxmlformats.org/officeDocument/2006/relationships/hyperlink" Target="https://www.openrecords.pa.gov/Appeals/FinalDetRecord.cfm?docket=2017-1761" TargetMode="External"/><Relationship Id="rId1" Type="http://schemas.openxmlformats.org/officeDocument/2006/relationships/slideLayout" Target="../slideLayouts/slideLayout2.xml"/><Relationship Id="rId5" Type="http://schemas.openxmlformats.org/officeDocument/2006/relationships/hyperlink" Target="https://www.openrecords.pa.gov/Appeals/FinalDetRecord.cfm?docket=2016-1591" TargetMode="External"/><Relationship Id="rId4" Type="http://schemas.openxmlformats.org/officeDocument/2006/relationships/hyperlink" Target="https://www.openrecords.pa.gov/Appeals/FinalDetRecord.cfm?docket=2017-0426"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pennwatch.pa.gov/" TargetMode="External"/><Relationship Id="rId2" Type="http://schemas.openxmlformats.org/officeDocument/2006/relationships/hyperlink" Target="http://contracts.patreasury.gov/"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openrecords.pa.gov/RTKL/PoliceRecordings.cf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openrecords.pa.gov/Appeals/FinalDetRecord.cfm?docket=2019-0215"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openrecords.pa.gov/Appeals/FinalDetRecord.cfm?docket=2019-1265"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lbfc.legis.state.pa.us/Resources/Documents/Reports/610.pdf" TargetMode="External"/><Relationship Id="rId2" Type="http://schemas.openxmlformats.org/officeDocument/2006/relationships/hyperlink" Target="https://www.openrecords.pa.gov/Documents/AnnualReport2019.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twitter.com/erikopenrecords" TargetMode="External"/><Relationship Id="rId3" Type="http://schemas.openxmlformats.org/officeDocument/2006/relationships/hyperlink" Target="https://openrecords.pa.gov/" TargetMode="External"/><Relationship Id="rId7" Type="http://schemas.openxmlformats.org/officeDocument/2006/relationships/hyperlink" Target="https://twitter.com/openrecordspa" TargetMode="Externa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hyperlink" Target="https://www.openrecords.pa.gov/EmailSubscriptions.cfm" TargetMode="External"/><Relationship Id="rId11" Type="http://schemas.openxmlformats.org/officeDocument/2006/relationships/hyperlink" Target="https://www.stitcher.com/podcast/title-18-word-crimes/open-records-in-pennsylvania" TargetMode="External"/><Relationship Id="rId5" Type="http://schemas.openxmlformats.org/officeDocument/2006/relationships/hyperlink" Target="https://openrecordspennsylvania.com/" TargetMode="External"/><Relationship Id="rId10" Type="http://schemas.openxmlformats.org/officeDocument/2006/relationships/hyperlink" Target="https://itunes.apple.com/us/podcast/open-records-in-pennsylvania/id1028924040" TargetMode="External"/><Relationship Id="rId4" Type="http://schemas.openxmlformats.org/officeDocument/2006/relationships/hyperlink" Target="https://www.openrecords.pa.gov/Documents/RTKL/RTKL_Case_Index.pdf" TargetMode="External"/><Relationship Id="rId9" Type="http://schemas.openxmlformats.org/officeDocument/2006/relationships/hyperlink" Target="https://www.youtube.com/channel/UC6et9J0ogBZM5z60cGGWXaQ"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openrecords.pa.gov/RTKL/AOROSearch.cf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743200" y="2971800"/>
            <a:ext cx="7010400" cy="1295400"/>
          </a:xfrm>
        </p:spPr>
        <p:txBody>
          <a:bodyPr>
            <a:noAutofit/>
          </a:bodyPr>
          <a:lstStyle/>
          <a:p>
            <a:r>
              <a:rPr lang="en-US" sz="3200" b="1" dirty="0"/>
              <a:t>The Right-to-Know Law for Requesters</a:t>
            </a:r>
            <a:br>
              <a:rPr lang="en-US" sz="3200" dirty="0"/>
            </a:br>
            <a:r>
              <a:rPr lang="en-US" sz="2800" i="1" dirty="0"/>
              <a:t>August 26, 2020</a:t>
            </a:r>
          </a:p>
        </p:txBody>
      </p:sp>
      <p:sp>
        <p:nvSpPr>
          <p:cNvPr id="3" name="Subtitle 2"/>
          <p:cNvSpPr>
            <a:spLocks noGrp="1"/>
          </p:cNvSpPr>
          <p:nvPr>
            <p:ph type="subTitle" idx="1"/>
          </p:nvPr>
        </p:nvSpPr>
        <p:spPr>
          <a:xfrm>
            <a:off x="4809859" y="2396853"/>
            <a:ext cx="4267200" cy="523037"/>
          </a:xfrm>
        </p:spPr>
        <p:txBody>
          <a:bodyPr rtlCol="0">
            <a:normAutofit/>
          </a:bodyPr>
          <a:lstStyle/>
          <a:p>
            <a:pPr>
              <a:defRPr/>
            </a:pPr>
            <a:r>
              <a:rPr lang="en-US" sz="2400" dirty="0">
                <a:solidFill>
                  <a:schemeClr val="tx2"/>
                </a:solidFill>
              </a:rPr>
              <a:t>Erik Arneson, Executive Director</a:t>
            </a:r>
          </a:p>
        </p:txBody>
      </p:sp>
      <p:sp>
        <p:nvSpPr>
          <p:cNvPr id="2053" name="TextBox 5"/>
          <p:cNvSpPr txBox="1">
            <a:spLocks noChangeArrowheads="1"/>
          </p:cNvSpPr>
          <p:nvPr/>
        </p:nvSpPr>
        <p:spPr bwMode="auto">
          <a:xfrm>
            <a:off x="876300" y="4371019"/>
            <a:ext cx="10439400" cy="1631216"/>
          </a:xfrm>
          <a:prstGeom prst="rect">
            <a:avLst/>
          </a:prstGeom>
          <a:solidFill>
            <a:schemeClr val="accent1">
              <a:lumMod val="40000"/>
              <a:lumOff val="60000"/>
            </a:schemeClr>
          </a:solid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dirty="0">
                <a:latin typeface="Calibri" pitchFamily="34" charset="0"/>
                <a:hlinkClick r:id="rId3"/>
              </a:rPr>
              <a:t>https://openrecords.pa.gov</a:t>
            </a:r>
            <a:endParaRPr lang="en-US" sz="2000" dirty="0">
              <a:latin typeface="Calibri" pitchFamily="34" charset="0"/>
            </a:endParaRPr>
          </a:p>
          <a:p>
            <a:pPr algn="ctr" eaLnBrk="1" hangingPunct="1"/>
            <a:r>
              <a:rPr lang="en-US" sz="2000" dirty="0">
                <a:latin typeface="Calibri" pitchFamily="34" charset="0"/>
                <a:hlinkClick r:id="rId4"/>
              </a:rPr>
              <a:t>@</a:t>
            </a:r>
            <a:r>
              <a:rPr lang="en-US" sz="2000" dirty="0" err="1">
                <a:latin typeface="Calibri" pitchFamily="34" charset="0"/>
                <a:hlinkClick r:id="rId4"/>
              </a:rPr>
              <a:t>ErikOpenRecords</a:t>
            </a:r>
            <a:endParaRPr lang="en-US" sz="2000" dirty="0">
              <a:latin typeface="Calibri" pitchFamily="34" charset="0"/>
            </a:endParaRPr>
          </a:p>
          <a:p>
            <a:pPr algn="ctr" eaLnBrk="1" hangingPunct="1"/>
            <a:r>
              <a:rPr lang="en-US" sz="2000" dirty="0">
                <a:latin typeface="Calibri" pitchFamily="34" charset="0"/>
                <a:hlinkClick r:id="rId5"/>
              </a:rPr>
              <a:t>@</a:t>
            </a:r>
            <a:r>
              <a:rPr lang="en-US" sz="2000" dirty="0" err="1">
                <a:latin typeface="Calibri" pitchFamily="34" charset="0"/>
                <a:hlinkClick r:id="rId5"/>
              </a:rPr>
              <a:t>OpenRecordsPA</a:t>
            </a:r>
            <a:endParaRPr lang="en-US" sz="2000" dirty="0">
              <a:latin typeface="Calibri" pitchFamily="34" charset="0"/>
            </a:endParaRPr>
          </a:p>
          <a:p>
            <a:pPr algn="ctr" eaLnBrk="1" hangingPunct="1"/>
            <a:r>
              <a:rPr lang="en-US" sz="2000" dirty="0">
                <a:latin typeface="Calibri" pitchFamily="34" charset="0"/>
                <a:hlinkClick r:id="rId6"/>
              </a:rPr>
              <a:t>earneson@pa.gov</a:t>
            </a:r>
            <a:endParaRPr lang="en-US" sz="2000" dirty="0">
              <a:latin typeface="Calibri" pitchFamily="34" charset="0"/>
            </a:endParaRPr>
          </a:p>
          <a:p>
            <a:pPr algn="ctr" eaLnBrk="1" hangingPunct="1"/>
            <a:r>
              <a:rPr lang="en-US" sz="2000" dirty="0">
                <a:latin typeface="Calibri" pitchFamily="34" charset="0"/>
              </a:rPr>
              <a:t>(717) 346-9903</a:t>
            </a:r>
          </a:p>
        </p:txBody>
      </p:sp>
      <p:pic>
        <p:nvPicPr>
          <p:cNvPr id="7" name="Picture 2" descr="O:\ExecutiveOffice_241010100\OOR_Logos_and_Pictures\Open Records_Logo elongated.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14941" y="967417"/>
            <a:ext cx="5962118" cy="1458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3160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How to File a RTKL Request</a:t>
            </a:r>
          </a:p>
        </p:txBody>
      </p:sp>
      <p:sp>
        <p:nvSpPr>
          <p:cNvPr id="3" name="Content Placeholder 2"/>
          <p:cNvSpPr>
            <a:spLocks noGrp="1"/>
          </p:cNvSpPr>
          <p:nvPr>
            <p:ph idx="1"/>
          </p:nvPr>
        </p:nvSpPr>
        <p:spPr>
          <a:xfrm>
            <a:off x="609600" y="1600200"/>
            <a:ext cx="3124199" cy="4876800"/>
          </a:xfrm>
        </p:spPr>
        <p:txBody>
          <a:bodyPr>
            <a:normAutofit/>
          </a:bodyPr>
          <a:lstStyle/>
          <a:p>
            <a:pPr marL="0" indent="0">
              <a:buNone/>
            </a:pPr>
            <a:r>
              <a:rPr lang="en-US" b="1" u="sng" dirty="0"/>
              <a:t>OOR Standard</a:t>
            </a:r>
            <a:br>
              <a:rPr lang="en-US" b="1" u="sng" dirty="0"/>
            </a:br>
            <a:r>
              <a:rPr lang="en-US" b="1" u="sng" dirty="0"/>
              <a:t>RTK Request</a:t>
            </a:r>
            <a:br>
              <a:rPr lang="en-US" b="1" u="sng" dirty="0"/>
            </a:br>
            <a:r>
              <a:rPr lang="en-US" b="1" u="sng" dirty="0"/>
              <a:t>Form, part 1</a:t>
            </a:r>
          </a:p>
        </p:txBody>
      </p:sp>
      <p:sp>
        <p:nvSpPr>
          <p:cNvPr id="4" name="Slide Number Placeholder 3">
            <a:extLst>
              <a:ext uri="{FF2B5EF4-FFF2-40B4-BE49-F238E27FC236}">
                <a16:creationId xmlns:a16="http://schemas.microsoft.com/office/drawing/2014/main" id="{E7129425-5AD8-4CC1-AC3B-D827F5E53B08}"/>
              </a:ext>
            </a:extLst>
          </p:cNvPr>
          <p:cNvSpPr>
            <a:spLocks noGrp="1"/>
          </p:cNvSpPr>
          <p:nvPr>
            <p:ph type="sldNum" sz="quarter" idx="12"/>
          </p:nvPr>
        </p:nvSpPr>
        <p:spPr/>
        <p:txBody>
          <a:bodyPr/>
          <a:lstStyle/>
          <a:p>
            <a:fld id="{66EDBB4C-ACFD-4F6B-A972-17B18B702C3C}" type="slidenum">
              <a:rPr lang="en-US" smtClean="0"/>
              <a:t>10</a:t>
            </a:fld>
            <a:endParaRPr lang="en-US"/>
          </a:p>
        </p:txBody>
      </p:sp>
      <p:pic>
        <p:nvPicPr>
          <p:cNvPr id="7" name="Picture 6">
            <a:extLst>
              <a:ext uri="{FF2B5EF4-FFF2-40B4-BE49-F238E27FC236}">
                <a16:creationId xmlns:a16="http://schemas.microsoft.com/office/drawing/2014/main" id="{BBB06F30-DC94-4A26-9455-22DB0EB30BA4}"/>
              </a:ext>
            </a:extLst>
          </p:cNvPr>
          <p:cNvPicPr>
            <a:picLocks noChangeAspect="1"/>
          </p:cNvPicPr>
          <p:nvPr/>
        </p:nvPicPr>
        <p:blipFill>
          <a:blip r:embed="rId3"/>
          <a:stretch>
            <a:fillRect/>
          </a:stretch>
        </p:blipFill>
        <p:spPr>
          <a:xfrm>
            <a:off x="3733799" y="1600200"/>
            <a:ext cx="6543675" cy="4819650"/>
          </a:xfrm>
          <a:prstGeom prst="rect">
            <a:avLst/>
          </a:prstGeom>
        </p:spPr>
      </p:pic>
      <p:sp>
        <p:nvSpPr>
          <p:cNvPr id="8" name="Oval 7">
            <a:extLst>
              <a:ext uri="{FF2B5EF4-FFF2-40B4-BE49-F238E27FC236}">
                <a16:creationId xmlns:a16="http://schemas.microsoft.com/office/drawing/2014/main" id="{F77DD57D-CD92-4E56-BAAC-19415991E953}"/>
              </a:ext>
            </a:extLst>
          </p:cNvPr>
          <p:cNvSpPr/>
          <p:nvPr/>
        </p:nvSpPr>
        <p:spPr>
          <a:xfrm>
            <a:off x="3657600" y="3352800"/>
            <a:ext cx="2133601"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599353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How to File a RTKL Request</a:t>
            </a:r>
          </a:p>
        </p:txBody>
      </p:sp>
      <p:sp>
        <p:nvSpPr>
          <p:cNvPr id="3" name="Content Placeholder 2"/>
          <p:cNvSpPr>
            <a:spLocks noGrp="1"/>
          </p:cNvSpPr>
          <p:nvPr>
            <p:ph idx="1"/>
          </p:nvPr>
        </p:nvSpPr>
        <p:spPr>
          <a:xfrm>
            <a:off x="609600" y="1600200"/>
            <a:ext cx="3124199" cy="4876800"/>
          </a:xfrm>
        </p:spPr>
        <p:txBody>
          <a:bodyPr>
            <a:normAutofit/>
          </a:bodyPr>
          <a:lstStyle/>
          <a:p>
            <a:pPr marL="0" indent="0">
              <a:buNone/>
            </a:pPr>
            <a:r>
              <a:rPr lang="en-US" b="1" u="sng" dirty="0"/>
              <a:t>OOR Standard</a:t>
            </a:r>
            <a:br>
              <a:rPr lang="en-US" b="1" u="sng" dirty="0"/>
            </a:br>
            <a:r>
              <a:rPr lang="en-US" b="1" u="sng" dirty="0"/>
              <a:t>RTK Request</a:t>
            </a:r>
            <a:br>
              <a:rPr lang="en-US" b="1" u="sng" dirty="0"/>
            </a:br>
            <a:r>
              <a:rPr lang="en-US" b="1" u="sng" dirty="0"/>
              <a:t>Form, part 1</a:t>
            </a:r>
          </a:p>
        </p:txBody>
      </p:sp>
      <p:sp>
        <p:nvSpPr>
          <p:cNvPr id="4" name="Slide Number Placeholder 3">
            <a:extLst>
              <a:ext uri="{FF2B5EF4-FFF2-40B4-BE49-F238E27FC236}">
                <a16:creationId xmlns:a16="http://schemas.microsoft.com/office/drawing/2014/main" id="{E7129425-5AD8-4CC1-AC3B-D827F5E53B08}"/>
              </a:ext>
            </a:extLst>
          </p:cNvPr>
          <p:cNvSpPr>
            <a:spLocks noGrp="1"/>
          </p:cNvSpPr>
          <p:nvPr>
            <p:ph type="sldNum" sz="quarter" idx="12"/>
          </p:nvPr>
        </p:nvSpPr>
        <p:spPr/>
        <p:txBody>
          <a:bodyPr/>
          <a:lstStyle/>
          <a:p>
            <a:fld id="{66EDBB4C-ACFD-4F6B-A972-17B18B702C3C}" type="slidenum">
              <a:rPr lang="en-US" smtClean="0"/>
              <a:t>11</a:t>
            </a:fld>
            <a:endParaRPr lang="en-US"/>
          </a:p>
        </p:txBody>
      </p:sp>
      <p:pic>
        <p:nvPicPr>
          <p:cNvPr id="7" name="Picture 6">
            <a:extLst>
              <a:ext uri="{FF2B5EF4-FFF2-40B4-BE49-F238E27FC236}">
                <a16:creationId xmlns:a16="http://schemas.microsoft.com/office/drawing/2014/main" id="{BBB06F30-DC94-4A26-9455-22DB0EB30BA4}"/>
              </a:ext>
            </a:extLst>
          </p:cNvPr>
          <p:cNvPicPr>
            <a:picLocks noChangeAspect="1"/>
          </p:cNvPicPr>
          <p:nvPr/>
        </p:nvPicPr>
        <p:blipFill>
          <a:blip r:embed="rId3"/>
          <a:stretch>
            <a:fillRect/>
          </a:stretch>
        </p:blipFill>
        <p:spPr>
          <a:xfrm>
            <a:off x="3733799" y="1600200"/>
            <a:ext cx="6543675" cy="4819650"/>
          </a:xfrm>
          <a:prstGeom prst="rect">
            <a:avLst/>
          </a:prstGeom>
        </p:spPr>
      </p:pic>
      <p:cxnSp>
        <p:nvCxnSpPr>
          <p:cNvPr id="10" name="Straight Connector 9">
            <a:extLst>
              <a:ext uri="{FF2B5EF4-FFF2-40B4-BE49-F238E27FC236}">
                <a16:creationId xmlns:a16="http://schemas.microsoft.com/office/drawing/2014/main" id="{F77B4FA5-6BA3-4600-8E5E-57CA57664482}"/>
              </a:ext>
            </a:extLst>
          </p:cNvPr>
          <p:cNvCxnSpPr/>
          <p:nvPr/>
        </p:nvCxnSpPr>
        <p:spPr>
          <a:xfrm>
            <a:off x="3810000" y="5334000"/>
            <a:ext cx="60198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11" name="Star: 5 Points 10">
            <a:extLst>
              <a:ext uri="{FF2B5EF4-FFF2-40B4-BE49-F238E27FC236}">
                <a16:creationId xmlns:a16="http://schemas.microsoft.com/office/drawing/2014/main" id="{9A24DFF4-CC98-44FF-8D33-8983BDE657DE}"/>
              </a:ext>
            </a:extLst>
          </p:cNvPr>
          <p:cNvSpPr/>
          <p:nvPr/>
        </p:nvSpPr>
        <p:spPr>
          <a:xfrm>
            <a:off x="3428999" y="5486400"/>
            <a:ext cx="304800" cy="304800"/>
          </a:xfrm>
          <a:prstGeom prst="star5">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655531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How to File a RTKL Request</a:t>
            </a:r>
          </a:p>
        </p:txBody>
      </p:sp>
      <p:sp>
        <p:nvSpPr>
          <p:cNvPr id="3" name="Content Placeholder 2"/>
          <p:cNvSpPr>
            <a:spLocks noGrp="1"/>
          </p:cNvSpPr>
          <p:nvPr>
            <p:ph idx="1"/>
          </p:nvPr>
        </p:nvSpPr>
        <p:spPr>
          <a:xfrm>
            <a:off x="609600" y="1600200"/>
            <a:ext cx="3124199" cy="4876800"/>
          </a:xfrm>
        </p:spPr>
        <p:txBody>
          <a:bodyPr>
            <a:normAutofit/>
          </a:bodyPr>
          <a:lstStyle/>
          <a:p>
            <a:pPr marL="0" indent="0">
              <a:buNone/>
            </a:pPr>
            <a:r>
              <a:rPr lang="en-US" b="1" u="sng" dirty="0"/>
              <a:t>OOR Standard</a:t>
            </a:r>
            <a:br>
              <a:rPr lang="en-US" b="1" u="sng" dirty="0"/>
            </a:br>
            <a:r>
              <a:rPr lang="en-US" b="1" u="sng" dirty="0"/>
              <a:t>RTK Request</a:t>
            </a:r>
            <a:br>
              <a:rPr lang="en-US" b="1" u="sng" dirty="0"/>
            </a:br>
            <a:r>
              <a:rPr lang="en-US" b="1" u="sng" dirty="0"/>
              <a:t>Form, part 2</a:t>
            </a:r>
          </a:p>
        </p:txBody>
      </p:sp>
      <p:sp>
        <p:nvSpPr>
          <p:cNvPr id="4" name="Slide Number Placeholder 3">
            <a:extLst>
              <a:ext uri="{FF2B5EF4-FFF2-40B4-BE49-F238E27FC236}">
                <a16:creationId xmlns:a16="http://schemas.microsoft.com/office/drawing/2014/main" id="{E7129425-5AD8-4CC1-AC3B-D827F5E53B08}"/>
              </a:ext>
            </a:extLst>
          </p:cNvPr>
          <p:cNvSpPr>
            <a:spLocks noGrp="1"/>
          </p:cNvSpPr>
          <p:nvPr>
            <p:ph type="sldNum" sz="quarter" idx="12"/>
          </p:nvPr>
        </p:nvSpPr>
        <p:spPr/>
        <p:txBody>
          <a:bodyPr/>
          <a:lstStyle/>
          <a:p>
            <a:fld id="{66EDBB4C-ACFD-4F6B-A972-17B18B702C3C}" type="slidenum">
              <a:rPr lang="en-US" smtClean="0"/>
              <a:t>12</a:t>
            </a:fld>
            <a:endParaRPr lang="en-US"/>
          </a:p>
        </p:txBody>
      </p:sp>
      <p:pic>
        <p:nvPicPr>
          <p:cNvPr id="5" name="Picture 4">
            <a:extLst>
              <a:ext uri="{FF2B5EF4-FFF2-40B4-BE49-F238E27FC236}">
                <a16:creationId xmlns:a16="http://schemas.microsoft.com/office/drawing/2014/main" id="{7B978335-F45D-4188-8C16-95121A4DB87F}"/>
              </a:ext>
            </a:extLst>
          </p:cNvPr>
          <p:cNvPicPr>
            <a:picLocks noChangeAspect="1"/>
          </p:cNvPicPr>
          <p:nvPr/>
        </p:nvPicPr>
        <p:blipFill>
          <a:blip r:embed="rId3"/>
          <a:stretch>
            <a:fillRect/>
          </a:stretch>
        </p:blipFill>
        <p:spPr>
          <a:xfrm>
            <a:off x="3733799" y="1600200"/>
            <a:ext cx="6572250" cy="3495675"/>
          </a:xfrm>
          <a:prstGeom prst="rect">
            <a:avLst/>
          </a:prstGeom>
        </p:spPr>
      </p:pic>
      <p:sp>
        <p:nvSpPr>
          <p:cNvPr id="9" name="Rectangle 8">
            <a:extLst>
              <a:ext uri="{FF2B5EF4-FFF2-40B4-BE49-F238E27FC236}">
                <a16:creationId xmlns:a16="http://schemas.microsoft.com/office/drawing/2014/main" id="{F48E11BE-127B-4B62-B973-61B8B9A49D7F}"/>
              </a:ext>
            </a:extLst>
          </p:cNvPr>
          <p:cNvSpPr/>
          <p:nvPr/>
        </p:nvSpPr>
        <p:spPr>
          <a:xfrm>
            <a:off x="5334000" y="1905000"/>
            <a:ext cx="44958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035104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How to File a RTKL Request</a:t>
            </a:r>
          </a:p>
        </p:txBody>
      </p:sp>
      <p:sp>
        <p:nvSpPr>
          <p:cNvPr id="3" name="Content Placeholder 2"/>
          <p:cNvSpPr>
            <a:spLocks noGrp="1"/>
          </p:cNvSpPr>
          <p:nvPr>
            <p:ph idx="1"/>
          </p:nvPr>
        </p:nvSpPr>
        <p:spPr>
          <a:xfrm>
            <a:off x="609600" y="1600200"/>
            <a:ext cx="3124199" cy="4876800"/>
          </a:xfrm>
        </p:spPr>
        <p:txBody>
          <a:bodyPr>
            <a:normAutofit/>
          </a:bodyPr>
          <a:lstStyle/>
          <a:p>
            <a:pPr marL="0" indent="0">
              <a:buNone/>
            </a:pPr>
            <a:r>
              <a:rPr lang="en-US" b="1" u="sng" dirty="0"/>
              <a:t>OOR Standard</a:t>
            </a:r>
            <a:br>
              <a:rPr lang="en-US" b="1" u="sng" dirty="0"/>
            </a:br>
            <a:r>
              <a:rPr lang="en-US" b="1" u="sng" dirty="0"/>
              <a:t>RTK Request</a:t>
            </a:r>
            <a:br>
              <a:rPr lang="en-US" b="1" u="sng" dirty="0"/>
            </a:br>
            <a:r>
              <a:rPr lang="en-US" b="1" u="sng" dirty="0"/>
              <a:t>Form, part 2</a:t>
            </a:r>
          </a:p>
        </p:txBody>
      </p:sp>
      <p:sp>
        <p:nvSpPr>
          <p:cNvPr id="4" name="Slide Number Placeholder 3">
            <a:extLst>
              <a:ext uri="{FF2B5EF4-FFF2-40B4-BE49-F238E27FC236}">
                <a16:creationId xmlns:a16="http://schemas.microsoft.com/office/drawing/2014/main" id="{E7129425-5AD8-4CC1-AC3B-D827F5E53B08}"/>
              </a:ext>
            </a:extLst>
          </p:cNvPr>
          <p:cNvSpPr>
            <a:spLocks noGrp="1"/>
          </p:cNvSpPr>
          <p:nvPr>
            <p:ph type="sldNum" sz="quarter" idx="12"/>
          </p:nvPr>
        </p:nvSpPr>
        <p:spPr/>
        <p:txBody>
          <a:bodyPr/>
          <a:lstStyle/>
          <a:p>
            <a:fld id="{66EDBB4C-ACFD-4F6B-A972-17B18B702C3C}" type="slidenum">
              <a:rPr lang="en-US" smtClean="0"/>
              <a:t>13</a:t>
            </a:fld>
            <a:endParaRPr lang="en-US"/>
          </a:p>
        </p:txBody>
      </p:sp>
      <p:pic>
        <p:nvPicPr>
          <p:cNvPr id="5" name="Picture 4">
            <a:extLst>
              <a:ext uri="{FF2B5EF4-FFF2-40B4-BE49-F238E27FC236}">
                <a16:creationId xmlns:a16="http://schemas.microsoft.com/office/drawing/2014/main" id="{7B978335-F45D-4188-8C16-95121A4DB87F}"/>
              </a:ext>
            </a:extLst>
          </p:cNvPr>
          <p:cNvPicPr>
            <a:picLocks noChangeAspect="1"/>
          </p:cNvPicPr>
          <p:nvPr/>
        </p:nvPicPr>
        <p:blipFill>
          <a:blip r:embed="rId3"/>
          <a:stretch>
            <a:fillRect/>
          </a:stretch>
        </p:blipFill>
        <p:spPr>
          <a:xfrm>
            <a:off x="3733799" y="1600200"/>
            <a:ext cx="6572250" cy="3495675"/>
          </a:xfrm>
          <a:prstGeom prst="rect">
            <a:avLst/>
          </a:prstGeom>
        </p:spPr>
      </p:pic>
      <p:sp>
        <p:nvSpPr>
          <p:cNvPr id="10" name="Rectangle 9">
            <a:extLst>
              <a:ext uri="{FF2B5EF4-FFF2-40B4-BE49-F238E27FC236}">
                <a16:creationId xmlns:a16="http://schemas.microsoft.com/office/drawing/2014/main" id="{EF7EB545-85A9-4F1E-9815-A415F68190DE}"/>
              </a:ext>
            </a:extLst>
          </p:cNvPr>
          <p:cNvSpPr/>
          <p:nvPr/>
        </p:nvSpPr>
        <p:spPr>
          <a:xfrm>
            <a:off x="4495800" y="2514600"/>
            <a:ext cx="1066800" cy="2587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FF00"/>
              </a:highlight>
            </a:endParaRPr>
          </a:p>
        </p:txBody>
      </p:sp>
      <p:sp>
        <p:nvSpPr>
          <p:cNvPr id="11" name="Star: 5 Points 10">
            <a:extLst>
              <a:ext uri="{FF2B5EF4-FFF2-40B4-BE49-F238E27FC236}">
                <a16:creationId xmlns:a16="http://schemas.microsoft.com/office/drawing/2014/main" id="{A0460FE1-FB64-47F6-B692-45DCEB8E8E0D}"/>
              </a:ext>
            </a:extLst>
          </p:cNvPr>
          <p:cNvSpPr/>
          <p:nvPr/>
        </p:nvSpPr>
        <p:spPr>
          <a:xfrm>
            <a:off x="3512819" y="2895600"/>
            <a:ext cx="220980" cy="228600"/>
          </a:xfrm>
          <a:prstGeom prst="star5">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091137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How to File a RTKL Request</a:t>
            </a:r>
          </a:p>
        </p:txBody>
      </p:sp>
      <p:sp>
        <p:nvSpPr>
          <p:cNvPr id="3" name="Content Placeholder 2"/>
          <p:cNvSpPr>
            <a:spLocks noGrp="1"/>
          </p:cNvSpPr>
          <p:nvPr>
            <p:ph idx="1"/>
          </p:nvPr>
        </p:nvSpPr>
        <p:spPr>
          <a:xfrm>
            <a:off x="609600" y="1600200"/>
            <a:ext cx="3124199" cy="4876800"/>
          </a:xfrm>
        </p:spPr>
        <p:txBody>
          <a:bodyPr>
            <a:normAutofit/>
          </a:bodyPr>
          <a:lstStyle/>
          <a:p>
            <a:pPr marL="0" indent="0">
              <a:buNone/>
            </a:pPr>
            <a:r>
              <a:rPr lang="en-US" b="1" u="sng" dirty="0"/>
              <a:t>OOR Standard</a:t>
            </a:r>
            <a:br>
              <a:rPr lang="en-US" b="1" u="sng" dirty="0"/>
            </a:br>
            <a:r>
              <a:rPr lang="en-US" b="1" u="sng" dirty="0"/>
              <a:t>RTK Request</a:t>
            </a:r>
            <a:br>
              <a:rPr lang="en-US" b="1" u="sng" dirty="0"/>
            </a:br>
            <a:r>
              <a:rPr lang="en-US" b="1" u="sng" dirty="0"/>
              <a:t>Form, part 2</a:t>
            </a:r>
          </a:p>
        </p:txBody>
      </p:sp>
      <p:sp>
        <p:nvSpPr>
          <p:cNvPr id="4" name="Slide Number Placeholder 3">
            <a:extLst>
              <a:ext uri="{FF2B5EF4-FFF2-40B4-BE49-F238E27FC236}">
                <a16:creationId xmlns:a16="http://schemas.microsoft.com/office/drawing/2014/main" id="{E7129425-5AD8-4CC1-AC3B-D827F5E53B08}"/>
              </a:ext>
            </a:extLst>
          </p:cNvPr>
          <p:cNvSpPr>
            <a:spLocks noGrp="1"/>
          </p:cNvSpPr>
          <p:nvPr>
            <p:ph type="sldNum" sz="quarter" idx="12"/>
          </p:nvPr>
        </p:nvSpPr>
        <p:spPr/>
        <p:txBody>
          <a:bodyPr/>
          <a:lstStyle/>
          <a:p>
            <a:fld id="{66EDBB4C-ACFD-4F6B-A972-17B18B702C3C}" type="slidenum">
              <a:rPr lang="en-US" smtClean="0"/>
              <a:t>14</a:t>
            </a:fld>
            <a:endParaRPr lang="en-US"/>
          </a:p>
        </p:txBody>
      </p:sp>
      <p:pic>
        <p:nvPicPr>
          <p:cNvPr id="5" name="Picture 4">
            <a:extLst>
              <a:ext uri="{FF2B5EF4-FFF2-40B4-BE49-F238E27FC236}">
                <a16:creationId xmlns:a16="http://schemas.microsoft.com/office/drawing/2014/main" id="{7B978335-F45D-4188-8C16-95121A4DB87F}"/>
              </a:ext>
            </a:extLst>
          </p:cNvPr>
          <p:cNvPicPr>
            <a:picLocks noChangeAspect="1"/>
          </p:cNvPicPr>
          <p:nvPr/>
        </p:nvPicPr>
        <p:blipFill>
          <a:blip r:embed="rId2"/>
          <a:stretch>
            <a:fillRect/>
          </a:stretch>
        </p:blipFill>
        <p:spPr>
          <a:xfrm>
            <a:off x="3733799" y="1600200"/>
            <a:ext cx="6572250" cy="3495675"/>
          </a:xfrm>
          <a:prstGeom prst="rect">
            <a:avLst/>
          </a:prstGeom>
        </p:spPr>
      </p:pic>
      <p:sp>
        <p:nvSpPr>
          <p:cNvPr id="6" name="Rectangle 5">
            <a:extLst>
              <a:ext uri="{FF2B5EF4-FFF2-40B4-BE49-F238E27FC236}">
                <a16:creationId xmlns:a16="http://schemas.microsoft.com/office/drawing/2014/main" id="{C3AD3071-909E-445C-98E8-FB71DA81D655}"/>
              </a:ext>
            </a:extLst>
          </p:cNvPr>
          <p:cNvSpPr/>
          <p:nvPr/>
        </p:nvSpPr>
        <p:spPr>
          <a:xfrm>
            <a:off x="5410200" y="3124200"/>
            <a:ext cx="3200400" cy="304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6602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Timeline of a RTKL Response</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Every state &amp; local agency </a:t>
            </a:r>
            <a:r>
              <a:rPr lang="en-US" b="1" u="sng" dirty="0">
                <a:solidFill>
                  <a:srgbClr val="FF0000"/>
                </a:solidFill>
              </a:rPr>
              <a:t>must</a:t>
            </a:r>
            <a:r>
              <a:rPr lang="en-US" b="1" u="sng" dirty="0"/>
              <a:t> respond to RTK requests</a:t>
            </a:r>
          </a:p>
          <a:p>
            <a:r>
              <a:rPr lang="en-US" dirty="0"/>
              <a:t>Must respond in writing </a:t>
            </a:r>
            <a:r>
              <a:rPr lang="en-US" b="1" dirty="0"/>
              <a:t>within 5 (agency) business days</a:t>
            </a:r>
            <a:endParaRPr lang="en-US" dirty="0"/>
          </a:p>
          <a:p>
            <a:pPr lvl="1">
              <a:buFont typeface="Wingdings" panose="05000000000000000000" pitchFamily="2" charset="2"/>
              <a:buChar char="§"/>
            </a:pPr>
            <a:r>
              <a:rPr lang="en-US" dirty="0"/>
              <a:t>If no response received, request is </a:t>
            </a:r>
            <a:r>
              <a:rPr lang="en-US" i="1" u="sng" dirty="0"/>
              <a:t>deemed denied</a:t>
            </a:r>
          </a:p>
          <a:p>
            <a:pPr lvl="1">
              <a:buFont typeface="Wingdings" panose="05000000000000000000" pitchFamily="2" charset="2"/>
              <a:buChar char="§"/>
            </a:pPr>
            <a:r>
              <a:rPr lang="en-US" dirty="0"/>
              <a:t>Allow additional 3 business days for postal mail before filing appeal</a:t>
            </a:r>
          </a:p>
          <a:p>
            <a:r>
              <a:rPr lang="en-US" dirty="0"/>
              <a:t>Agency can extend timeline by 30 calendar days</a:t>
            </a:r>
          </a:p>
          <a:p>
            <a:pPr lvl="1">
              <a:buFont typeface="Wingdings" panose="05000000000000000000" pitchFamily="2" charset="2"/>
              <a:buChar char="§"/>
            </a:pPr>
            <a:r>
              <a:rPr lang="en-US" dirty="0"/>
              <a:t>Must be done </a:t>
            </a:r>
            <a:r>
              <a:rPr lang="en-US" b="1" u="sng" dirty="0"/>
              <a:t>in writing</a:t>
            </a:r>
            <a:r>
              <a:rPr lang="en-US" dirty="0"/>
              <a:t> within the initial </a:t>
            </a:r>
            <a:r>
              <a:rPr lang="en-US" b="1" u="sng" dirty="0"/>
              <a:t>5 business days</a:t>
            </a:r>
          </a:p>
          <a:p>
            <a:pPr lvl="1">
              <a:buFont typeface="Wingdings" panose="05000000000000000000" pitchFamily="2" charset="2"/>
              <a:buChar char="§"/>
            </a:pPr>
            <a:r>
              <a:rPr lang="en-US" dirty="0"/>
              <a:t>Any other extension must be agreed to by requester &amp; in writing</a:t>
            </a:r>
          </a:p>
          <a:p>
            <a:r>
              <a:rPr lang="en-US" b="1" dirty="0"/>
              <a:t>Track all </a:t>
            </a:r>
            <a:r>
              <a:rPr lang="en-US" b="1" u="sng" dirty="0">
                <a:solidFill>
                  <a:srgbClr val="FF0000"/>
                </a:solidFill>
              </a:rPr>
              <a:t>dates &amp; deadlines</a:t>
            </a:r>
            <a:r>
              <a:rPr lang="en-US" dirty="0"/>
              <a:t> in case you need to appeal</a:t>
            </a:r>
          </a:p>
        </p:txBody>
      </p:sp>
    </p:spTree>
    <p:extLst>
      <p:ext uri="{BB962C8B-B14F-4D97-AF65-F5344CB8AC3E}">
        <p14:creationId xmlns:p14="http://schemas.microsoft.com/office/powerpoint/2010/main" val="3271803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Tracking Dates: An Example</a:t>
            </a:r>
          </a:p>
        </p:txBody>
      </p:sp>
      <p:sp>
        <p:nvSpPr>
          <p:cNvPr id="3" name="Content Placeholder 2"/>
          <p:cNvSpPr>
            <a:spLocks noGrp="1"/>
          </p:cNvSpPr>
          <p:nvPr>
            <p:ph idx="1"/>
          </p:nvPr>
        </p:nvSpPr>
        <p:spPr>
          <a:xfrm>
            <a:off x="609600" y="1600200"/>
            <a:ext cx="10972800" cy="4876800"/>
          </a:xfrm>
        </p:spPr>
        <p:txBody>
          <a:bodyPr>
            <a:normAutofit fontScale="92500" lnSpcReduction="10000"/>
          </a:bodyPr>
          <a:lstStyle/>
          <a:p>
            <a:pPr marL="0" indent="0">
              <a:buNone/>
            </a:pPr>
            <a:r>
              <a:rPr lang="en-US" b="1" u="sng" dirty="0"/>
              <a:t>Oscar Olsen v. Local Agency</a:t>
            </a:r>
          </a:p>
          <a:p>
            <a:r>
              <a:rPr lang="en-US" dirty="0"/>
              <a:t>Aug. 1, 2019 – request made (on a Thursday)</a:t>
            </a:r>
          </a:p>
          <a:p>
            <a:r>
              <a:rPr lang="en-US" dirty="0"/>
              <a:t>Aug. 8, 2019 – agency took 30-day extension (to Sept. 7)</a:t>
            </a:r>
          </a:p>
          <a:p>
            <a:pPr lvl="1">
              <a:buFont typeface="Wingdings" panose="05000000000000000000" pitchFamily="2" charset="2"/>
              <a:buChar char="§"/>
            </a:pPr>
            <a:r>
              <a:rPr lang="en-US" dirty="0"/>
              <a:t>Sept. 7 is a Saturday, so deadline moves to Monday, Sept. 9</a:t>
            </a:r>
          </a:p>
          <a:p>
            <a:r>
              <a:rPr lang="en-US" dirty="0"/>
              <a:t>Sept. 12, 2019 – agency emails, asks for 30 more days</a:t>
            </a:r>
          </a:p>
          <a:p>
            <a:pPr lvl="1">
              <a:buFont typeface="Wingdings" panose="05000000000000000000" pitchFamily="2" charset="2"/>
              <a:buChar char="§"/>
            </a:pPr>
            <a:r>
              <a:rPr lang="en-US" dirty="0"/>
              <a:t>Requester emails back, says that’s fine</a:t>
            </a:r>
          </a:p>
          <a:p>
            <a:r>
              <a:rPr lang="en-US" dirty="0"/>
              <a:t>Oct. 1, 2019 – agency issued response (denied in part)</a:t>
            </a:r>
          </a:p>
          <a:p>
            <a:r>
              <a:rPr lang="en-US" dirty="0"/>
              <a:t>Oct. 1, 2019 – requester filed appeal with OOR</a:t>
            </a:r>
          </a:p>
          <a:p>
            <a:pPr lvl="1">
              <a:buFont typeface="Wingdings" panose="05000000000000000000" pitchFamily="2" charset="2"/>
              <a:buChar char="§"/>
            </a:pPr>
            <a:r>
              <a:rPr lang="en-US" dirty="0"/>
              <a:t>Request was deemed denied on Sept. 9; appeal was due on Sept. 30</a:t>
            </a:r>
          </a:p>
          <a:p>
            <a:pPr lvl="1">
              <a:buFont typeface="Wingdings" panose="05000000000000000000" pitchFamily="2" charset="2"/>
              <a:buChar char="§"/>
            </a:pPr>
            <a:r>
              <a:rPr lang="en-US" b="1" u="sng" dirty="0"/>
              <a:t>OOR has no choice but to dismiss appeal as untimely</a:t>
            </a:r>
          </a:p>
        </p:txBody>
      </p:sp>
      <p:sp>
        <p:nvSpPr>
          <p:cNvPr id="4" name="Slide Number Placeholder 3">
            <a:extLst>
              <a:ext uri="{FF2B5EF4-FFF2-40B4-BE49-F238E27FC236}">
                <a16:creationId xmlns:a16="http://schemas.microsoft.com/office/drawing/2014/main" id="{F80D848C-2957-4CBB-99D0-C9787D8640B4}"/>
              </a:ext>
            </a:extLst>
          </p:cNvPr>
          <p:cNvSpPr>
            <a:spLocks noGrp="1"/>
          </p:cNvSpPr>
          <p:nvPr>
            <p:ph type="sldNum" sz="quarter" idx="12"/>
          </p:nvPr>
        </p:nvSpPr>
        <p:spPr/>
        <p:txBody>
          <a:bodyPr/>
          <a:lstStyle/>
          <a:p>
            <a:fld id="{66EDBB4C-ACFD-4F6B-A972-17B18B702C3C}" type="slidenum">
              <a:rPr lang="en-US" smtClean="0"/>
              <a:t>16</a:t>
            </a:fld>
            <a:endParaRPr lang="en-US"/>
          </a:p>
        </p:txBody>
      </p:sp>
    </p:spTree>
    <p:extLst>
      <p:ext uri="{BB962C8B-B14F-4D97-AF65-F5344CB8AC3E}">
        <p14:creationId xmlns:p14="http://schemas.microsoft.com/office/powerpoint/2010/main" val="247879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Agency Response: Costs &amp; Format</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OOR fee schedule developed pursuant to RTKL</a:t>
            </a:r>
          </a:p>
          <a:p>
            <a:r>
              <a:rPr lang="en-US" dirty="0"/>
              <a:t>No charge for electronic records</a:t>
            </a:r>
          </a:p>
          <a:p>
            <a:pPr lvl="1">
              <a:buFont typeface="Wingdings" panose="05000000000000000000" pitchFamily="2" charset="2"/>
              <a:buChar char="§"/>
            </a:pPr>
            <a:r>
              <a:rPr lang="en-US" dirty="0"/>
              <a:t>Redactions may necessitate printing electronic records</a:t>
            </a:r>
          </a:p>
          <a:p>
            <a:r>
              <a:rPr lang="en-US" dirty="0"/>
              <a:t>Up to $0.25/page for hard copies (8.5 x 11)</a:t>
            </a:r>
          </a:p>
          <a:p>
            <a:r>
              <a:rPr lang="en-US" dirty="0"/>
              <a:t>Requesters can photograph records they asked to inspect</a:t>
            </a:r>
          </a:p>
          <a:p>
            <a:r>
              <a:rPr lang="en-US" dirty="0"/>
              <a:t>Agencies do not have to create a record</a:t>
            </a:r>
          </a:p>
          <a:p>
            <a:r>
              <a:rPr lang="en-US" dirty="0"/>
              <a:t>Agencies required to provide records in medium requested (electronic vs. hard copy)</a:t>
            </a:r>
          </a:p>
        </p:txBody>
      </p:sp>
    </p:spTree>
    <p:extLst>
      <p:ext uri="{BB962C8B-B14F-4D97-AF65-F5344CB8AC3E}">
        <p14:creationId xmlns:p14="http://schemas.microsoft.com/office/powerpoint/2010/main" val="3730585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Agency Response: Denials</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If an agency denies a request, it is required by the RTKL to:</a:t>
            </a:r>
          </a:p>
          <a:p>
            <a:r>
              <a:rPr lang="en-US" dirty="0"/>
              <a:t>Provide the denial in writing</a:t>
            </a:r>
          </a:p>
          <a:p>
            <a:r>
              <a:rPr lang="en-US" dirty="0"/>
              <a:t>Explain what records are being withheld</a:t>
            </a:r>
          </a:p>
          <a:p>
            <a:r>
              <a:rPr lang="en-US" dirty="0"/>
              <a:t>Explain why records are being withheld</a:t>
            </a:r>
          </a:p>
          <a:p>
            <a:r>
              <a:rPr lang="en-US" dirty="0"/>
              <a:t>Explain how to appeal the denial</a:t>
            </a:r>
          </a:p>
          <a:p>
            <a:r>
              <a:rPr lang="en-US" dirty="0"/>
              <a:t>Failure to respond by the statutory deadline is a</a:t>
            </a:r>
            <a:br>
              <a:rPr lang="en-US" dirty="0"/>
            </a:br>
            <a:r>
              <a:rPr lang="en-US" b="1" u="sng" dirty="0">
                <a:solidFill>
                  <a:srgbClr val="FF0000"/>
                </a:solidFill>
              </a:rPr>
              <a:t>“deemed denial”</a:t>
            </a:r>
            <a:r>
              <a:rPr lang="en-US" dirty="0"/>
              <a:t> &amp; can be appealed</a:t>
            </a:r>
          </a:p>
        </p:txBody>
      </p:sp>
    </p:spTree>
    <p:extLst>
      <p:ext uri="{BB962C8B-B14F-4D97-AF65-F5344CB8AC3E}">
        <p14:creationId xmlns:p14="http://schemas.microsoft.com/office/powerpoint/2010/main" val="2567895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Writing a Good RTK Request:</a:t>
            </a:r>
            <a:br>
              <a:rPr lang="en-US" sz="3200" dirty="0">
                <a:latin typeface="Arial Black" panose="020B0A04020102020204" pitchFamily="34" charset="0"/>
              </a:rPr>
            </a:br>
            <a:r>
              <a:rPr lang="en-US" sz="3200" dirty="0">
                <a:solidFill>
                  <a:srgbClr val="FF0000"/>
                </a:solidFill>
                <a:latin typeface="Arial Black" panose="020B0A04020102020204" pitchFamily="34" charset="0"/>
              </a:rPr>
              <a:t>1. Seek Records, Don’t Ask Questions</a:t>
            </a:r>
            <a:endParaRPr lang="en-US" sz="3200" dirty="0">
              <a:latin typeface="Arial Black" panose="020B0A04020102020204" pitchFamily="34" charset="0"/>
            </a:endParaRP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Requests should seek records, not ask questions</a:t>
            </a:r>
          </a:p>
          <a:p>
            <a:r>
              <a:rPr lang="en-US" dirty="0"/>
              <a:t>RTKL gives access to public </a:t>
            </a:r>
            <a:r>
              <a:rPr lang="en-US" i="1" dirty="0">
                <a:solidFill>
                  <a:srgbClr val="FF0000"/>
                </a:solidFill>
              </a:rPr>
              <a:t>records</a:t>
            </a:r>
            <a:r>
              <a:rPr lang="en-US" dirty="0"/>
              <a:t> – not a venue for </a:t>
            </a:r>
            <a:r>
              <a:rPr lang="en-US" i="1" dirty="0">
                <a:solidFill>
                  <a:srgbClr val="FF0000"/>
                </a:solidFill>
              </a:rPr>
              <a:t>questions</a:t>
            </a:r>
          </a:p>
          <a:p>
            <a:pPr lvl="1">
              <a:buFont typeface="Wingdings" panose="05000000000000000000" pitchFamily="2" charset="2"/>
              <a:buChar char="§"/>
            </a:pPr>
            <a:r>
              <a:rPr lang="en-US" dirty="0"/>
              <a:t>Why did the Chairman vote yes?</a:t>
            </a:r>
          </a:p>
          <a:p>
            <a:pPr lvl="2">
              <a:buFont typeface="Wingdings" panose="05000000000000000000" pitchFamily="2" charset="2"/>
              <a:buChar char="§"/>
            </a:pPr>
            <a:r>
              <a:rPr lang="en-US" dirty="0"/>
              <a:t>Request meeting minutes &amp; audio recording of meeting</a:t>
            </a:r>
          </a:p>
          <a:p>
            <a:pPr lvl="1">
              <a:buFont typeface="Wingdings" panose="05000000000000000000" pitchFamily="2" charset="2"/>
              <a:buChar char="§"/>
            </a:pPr>
            <a:r>
              <a:rPr lang="en-US" dirty="0"/>
              <a:t>Why did Company X get this contract?</a:t>
            </a:r>
          </a:p>
          <a:p>
            <a:pPr lvl="2">
              <a:buFont typeface="Wingdings" panose="05000000000000000000" pitchFamily="2" charset="2"/>
              <a:buChar char="§"/>
            </a:pPr>
            <a:r>
              <a:rPr lang="en-US" dirty="0"/>
              <a:t>Request copies of all submitted bids &amp; council emails re: Company X</a:t>
            </a:r>
          </a:p>
          <a:p>
            <a:r>
              <a:rPr lang="en-US" dirty="0"/>
              <a:t>Agencies may deny requests which ask questions</a:t>
            </a:r>
          </a:p>
        </p:txBody>
      </p:sp>
    </p:spTree>
    <p:extLst>
      <p:ext uri="{BB962C8B-B14F-4D97-AF65-F5344CB8AC3E}">
        <p14:creationId xmlns:p14="http://schemas.microsoft.com/office/powerpoint/2010/main" val="3255493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Right-to-Know Law Basics</a:t>
            </a:r>
          </a:p>
        </p:txBody>
      </p:sp>
      <p:sp>
        <p:nvSpPr>
          <p:cNvPr id="3" name="Content Placeholder 2"/>
          <p:cNvSpPr>
            <a:spLocks noGrp="1"/>
          </p:cNvSpPr>
          <p:nvPr>
            <p:ph idx="1"/>
          </p:nvPr>
        </p:nvSpPr>
        <p:spPr>
          <a:xfrm>
            <a:off x="609600" y="1600200"/>
            <a:ext cx="10972800" cy="4876800"/>
          </a:xfrm>
        </p:spPr>
        <p:txBody>
          <a:bodyPr>
            <a:normAutofit lnSpcReduction="10000"/>
          </a:bodyPr>
          <a:lstStyle/>
          <a:p>
            <a:pPr marL="0" indent="0">
              <a:buNone/>
            </a:pPr>
            <a:r>
              <a:rPr lang="en-US" b="1" u="sng" dirty="0"/>
              <a:t>The basic RTKL process:</a:t>
            </a:r>
          </a:p>
          <a:p>
            <a:r>
              <a:rPr lang="en-US" dirty="0"/>
              <a:t>Requester submits request to state or local agency</a:t>
            </a:r>
          </a:p>
          <a:p>
            <a:pPr lvl="1">
              <a:buFont typeface="Wingdings" panose="05000000000000000000" pitchFamily="2" charset="2"/>
              <a:buChar char="§"/>
            </a:pPr>
            <a:r>
              <a:rPr lang="en-US" dirty="0"/>
              <a:t>Request must seek </a:t>
            </a:r>
            <a:r>
              <a:rPr lang="en-US" b="1" dirty="0">
                <a:solidFill>
                  <a:srgbClr val="FF0000"/>
                </a:solidFill>
              </a:rPr>
              <a:t>records</a:t>
            </a:r>
            <a:r>
              <a:rPr lang="en-US" dirty="0"/>
              <a:t>, not ask questions</a:t>
            </a:r>
          </a:p>
          <a:p>
            <a:r>
              <a:rPr lang="en-US" dirty="0"/>
              <a:t>Agency responds: grant, deny, or mix of both</a:t>
            </a:r>
          </a:p>
          <a:p>
            <a:r>
              <a:rPr lang="en-US" dirty="0"/>
              <a:t>If request is denied (even in part), requester can appeal to OOR</a:t>
            </a:r>
          </a:p>
          <a:p>
            <a:r>
              <a:rPr lang="en-US" dirty="0"/>
              <a:t>OOR issues a binding final determination</a:t>
            </a:r>
          </a:p>
          <a:p>
            <a:r>
              <a:rPr lang="en-US" dirty="0"/>
              <a:t>Either side can appeal to court (happens &lt;10% of the time)</a:t>
            </a:r>
          </a:p>
          <a:p>
            <a:pPr lvl="1">
              <a:buFont typeface="Wingdings" panose="05000000000000000000" pitchFamily="2" charset="2"/>
              <a:buChar char="§"/>
            </a:pPr>
            <a:r>
              <a:rPr lang="en-US" dirty="0"/>
              <a:t>Court of Common Pleas for local agencies</a:t>
            </a:r>
          </a:p>
          <a:p>
            <a:pPr lvl="1">
              <a:buFont typeface="Wingdings" panose="05000000000000000000" pitchFamily="2" charset="2"/>
              <a:buChar char="§"/>
            </a:pPr>
            <a:r>
              <a:rPr lang="en-US" dirty="0"/>
              <a:t>Commonwealth Court for state agencies</a:t>
            </a:r>
          </a:p>
        </p:txBody>
      </p:sp>
    </p:spTree>
    <p:extLst>
      <p:ext uri="{BB962C8B-B14F-4D97-AF65-F5344CB8AC3E}">
        <p14:creationId xmlns:p14="http://schemas.microsoft.com/office/powerpoint/2010/main" val="257307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Writing a Good RTK Request:</a:t>
            </a:r>
            <a:br>
              <a:rPr lang="en-US" sz="3200" dirty="0">
                <a:latin typeface="Arial Black" panose="020B0A04020102020204" pitchFamily="34" charset="0"/>
              </a:rPr>
            </a:br>
            <a:r>
              <a:rPr lang="en-US" sz="3200" dirty="0">
                <a:solidFill>
                  <a:srgbClr val="FF0000"/>
                </a:solidFill>
                <a:latin typeface="Arial Black" panose="020B0A04020102020204" pitchFamily="34" charset="0"/>
              </a:rPr>
              <a:t>2. Be Specific</a:t>
            </a:r>
            <a:endParaRPr lang="en-US" sz="3200" dirty="0">
              <a:latin typeface="Arial Black" panose="020B0A04020102020204" pitchFamily="34" charset="0"/>
            </a:endParaRP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Specificity is determined on a case-by-case basis</a:t>
            </a:r>
          </a:p>
          <a:p>
            <a:r>
              <a:rPr lang="en-US" dirty="0"/>
              <a:t>Primary goal is to enable agency to know what to look for</a:t>
            </a:r>
          </a:p>
          <a:p>
            <a:r>
              <a:rPr lang="en-US" dirty="0"/>
              <a:t>Vast “fishing expeditions” not permitted</a:t>
            </a:r>
          </a:p>
          <a:p>
            <a:r>
              <a:rPr lang="en-US" dirty="0"/>
              <a:t>Phrases like “any and all” &amp; “but not limited to” raise questions</a:t>
            </a:r>
          </a:p>
          <a:p>
            <a:pPr lvl="1">
              <a:buFont typeface="Wingdings" panose="05000000000000000000" pitchFamily="2" charset="2"/>
              <a:buChar char="§"/>
            </a:pPr>
            <a:r>
              <a:rPr lang="en-US" dirty="0"/>
              <a:t>“</a:t>
            </a:r>
            <a:r>
              <a:rPr lang="en-US" b="1" dirty="0"/>
              <a:t>Any and all </a:t>
            </a:r>
            <a:r>
              <a:rPr lang="en-US" dirty="0"/>
              <a:t>records, including</a:t>
            </a:r>
            <a:r>
              <a:rPr lang="en-US" b="1" dirty="0"/>
              <a:t> but not limited to </a:t>
            </a:r>
            <a:r>
              <a:rPr lang="en-US" dirty="0"/>
              <a:t>emails, memos, and spreadsheets, about the 2019 Pine Street Bridge Project”</a:t>
            </a:r>
          </a:p>
          <a:p>
            <a:pPr lvl="1">
              <a:buFont typeface="Wingdings" panose="05000000000000000000" pitchFamily="2" charset="2"/>
              <a:buChar char="§"/>
            </a:pPr>
            <a:r>
              <a:rPr lang="en-US" dirty="0"/>
              <a:t>“Records </a:t>
            </a:r>
            <a:r>
              <a:rPr lang="en-US" b="1" dirty="0"/>
              <a:t>relating to </a:t>
            </a:r>
            <a:r>
              <a:rPr lang="en-US" dirty="0"/>
              <a:t>the 2019 Pine Street Bridge Project”</a:t>
            </a:r>
          </a:p>
        </p:txBody>
      </p:sp>
    </p:spTree>
    <p:extLst>
      <p:ext uri="{BB962C8B-B14F-4D97-AF65-F5344CB8AC3E}">
        <p14:creationId xmlns:p14="http://schemas.microsoft.com/office/powerpoint/2010/main" val="1623988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Writing a Good RTK Request:</a:t>
            </a:r>
            <a:br>
              <a:rPr lang="en-US" sz="3200" dirty="0">
                <a:latin typeface="Arial Black" panose="020B0A04020102020204" pitchFamily="34" charset="0"/>
              </a:rPr>
            </a:br>
            <a:r>
              <a:rPr lang="en-US" sz="3200" dirty="0">
                <a:solidFill>
                  <a:srgbClr val="FF0000"/>
                </a:solidFill>
                <a:latin typeface="Arial Black" panose="020B0A04020102020204" pitchFamily="34" charset="0"/>
              </a:rPr>
              <a:t>2. Be Specific</a:t>
            </a:r>
            <a:endParaRPr lang="en-US" sz="3200" dirty="0">
              <a:latin typeface="Arial Black" panose="020B0A04020102020204" pitchFamily="34" charset="0"/>
            </a:endParaRPr>
          </a:p>
        </p:txBody>
      </p:sp>
      <p:sp>
        <p:nvSpPr>
          <p:cNvPr id="3" name="Content Placeholder 2"/>
          <p:cNvSpPr>
            <a:spLocks noGrp="1"/>
          </p:cNvSpPr>
          <p:nvPr>
            <p:ph idx="1"/>
          </p:nvPr>
        </p:nvSpPr>
        <p:spPr>
          <a:xfrm>
            <a:off x="609600" y="1600200"/>
            <a:ext cx="10972800" cy="4876800"/>
          </a:xfrm>
        </p:spPr>
        <p:txBody>
          <a:bodyPr>
            <a:normAutofit lnSpcReduction="10000"/>
          </a:bodyPr>
          <a:lstStyle/>
          <a:p>
            <a:pPr marL="0" indent="0">
              <a:buNone/>
            </a:pPr>
            <a:r>
              <a:rPr lang="en-US" b="1" u="sng" dirty="0"/>
              <a:t>Example: A good request</a:t>
            </a:r>
          </a:p>
          <a:p>
            <a:pPr marL="0" indent="0">
              <a:buNone/>
            </a:pPr>
            <a:r>
              <a:rPr lang="en-US" dirty="0"/>
              <a:t>Upper Smith Twp. replaced the Pine Street bridge in Oct. 2019. I’m seeking the following records about that project:</a:t>
            </a:r>
          </a:p>
          <a:p>
            <a:pPr marL="514350" indent="-514350">
              <a:buAutoNum type="arabicPeriod"/>
            </a:pPr>
            <a:r>
              <a:rPr lang="en-US" dirty="0"/>
              <a:t>Emails from 7/1/2019 to 10/31/2019</a:t>
            </a:r>
          </a:p>
          <a:p>
            <a:pPr marL="800100" lvl="2" indent="0">
              <a:buNone/>
            </a:pPr>
            <a:r>
              <a:rPr lang="en-US" i="1" dirty="0"/>
              <a:t>(NOTE: Whenever possible, list senders &amp; recipients on any email request)</a:t>
            </a:r>
          </a:p>
          <a:p>
            <a:pPr marL="514350" indent="-514350">
              <a:buFont typeface="Arial" panose="020B0604020202020204" pitchFamily="34" charset="0"/>
              <a:buAutoNum type="arabicPeriod"/>
            </a:pPr>
            <a:r>
              <a:rPr lang="en-US" dirty="0"/>
              <a:t>Memos from 3/1/2019 to 10/31/2019</a:t>
            </a:r>
          </a:p>
          <a:p>
            <a:pPr marL="514350" indent="-514350">
              <a:buFont typeface="Arial" panose="020B0604020202020204" pitchFamily="34" charset="0"/>
              <a:buAutoNum type="arabicPeriod"/>
            </a:pPr>
            <a:r>
              <a:rPr lang="en-US" dirty="0"/>
              <a:t>Invoices from 1/1/2019 to 12/31/2019</a:t>
            </a:r>
          </a:p>
          <a:p>
            <a:pPr marL="514350" indent="-514350">
              <a:buFont typeface="Arial" panose="020B0604020202020204" pitchFamily="34" charset="0"/>
              <a:buAutoNum type="arabicPeriod"/>
            </a:pPr>
            <a:r>
              <a:rPr lang="en-US" dirty="0"/>
              <a:t>Records of Disbursements from 1/1/2019 to 12/31/2019</a:t>
            </a:r>
          </a:p>
          <a:p>
            <a:pPr marL="0" indent="0">
              <a:buNone/>
            </a:pPr>
            <a:r>
              <a:rPr lang="en-US" b="1" u="sng" dirty="0"/>
              <a:t>Please contact me with any questions about this request.</a:t>
            </a:r>
          </a:p>
        </p:txBody>
      </p:sp>
    </p:spTree>
    <p:extLst>
      <p:ext uri="{BB962C8B-B14F-4D97-AF65-F5344CB8AC3E}">
        <p14:creationId xmlns:p14="http://schemas.microsoft.com/office/powerpoint/2010/main" val="755133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More About Specificity</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Specificity is a 3-part test: </a:t>
            </a:r>
            <a:r>
              <a:rPr lang="en-US" b="1" i="1" u="sng" dirty="0"/>
              <a:t>Pa. Dep’t of Educ. v. Post-Gazette</a:t>
            </a:r>
            <a:endParaRPr lang="en-US" b="1" u="sng" dirty="0"/>
          </a:p>
          <a:p>
            <a:r>
              <a:rPr lang="en-US" b="1" dirty="0">
                <a:solidFill>
                  <a:srgbClr val="FF0000"/>
                </a:solidFill>
              </a:rPr>
              <a:t>Subject Matter:</a:t>
            </a:r>
            <a:r>
              <a:rPr lang="en-US" dirty="0"/>
              <a:t> Identify ‘transaction or activity’ of the agency</a:t>
            </a:r>
          </a:p>
          <a:p>
            <a:r>
              <a:rPr lang="en-US" b="1" dirty="0">
                <a:solidFill>
                  <a:srgbClr val="FF0000"/>
                </a:solidFill>
              </a:rPr>
              <a:t>Scope:</a:t>
            </a:r>
            <a:r>
              <a:rPr lang="en-US" dirty="0"/>
              <a:t> Identify discrete group of docs (e.g., type or recipient)</a:t>
            </a:r>
          </a:p>
          <a:p>
            <a:r>
              <a:rPr lang="en-US" b="1" dirty="0">
                <a:solidFill>
                  <a:srgbClr val="FF0000"/>
                </a:solidFill>
              </a:rPr>
              <a:t>Timeframe:</a:t>
            </a:r>
            <a:r>
              <a:rPr lang="en-US" dirty="0"/>
              <a:t> Identify a finite period of time</a:t>
            </a:r>
          </a:p>
          <a:p>
            <a:pPr lvl="1">
              <a:buFont typeface="Wingdings" panose="05000000000000000000" pitchFamily="2" charset="2"/>
              <a:buChar char="§"/>
            </a:pPr>
            <a:r>
              <a:rPr lang="en-US" dirty="0"/>
              <a:t>This is the most fluid factor – failure to identify a finite timeframe will not automatically render a request overbroad &amp; a short timeframe will not make an overbroad request specific</a:t>
            </a:r>
          </a:p>
          <a:p>
            <a:pPr lvl="1">
              <a:buFont typeface="Wingdings" panose="05000000000000000000" pitchFamily="2" charset="2"/>
              <a:buChar char="§"/>
            </a:pPr>
            <a:r>
              <a:rPr lang="en-US" dirty="0"/>
              <a:t>Timeframe can be implied (e.g., “the ongoing Main Street repaving”)</a:t>
            </a:r>
          </a:p>
        </p:txBody>
      </p:sp>
    </p:spTree>
    <p:extLst>
      <p:ext uri="{BB962C8B-B14F-4D97-AF65-F5344CB8AC3E}">
        <p14:creationId xmlns:p14="http://schemas.microsoft.com/office/powerpoint/2010/main" val="51061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Specificity: Examples</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Commonwealth Court cases on specificity:</a:t>
            </a:r>
          </a:p>
          <a:p>
            <a:r>
              <a:rPr lang="en-US" i="1" dirty="0"/>
              <a:t>Pa. Dep’t of Educ. v. Pittsburgh Post-Gazette</a:t>
            </a:r>
            <a:r>
              <a:rPr lang="en-US" dirty="0"/>
              <a:t>: A request seeking all of the emails of the Acting Secretary of Education “as they pertain to the performance of her duties as Acting Secretary since she was appointed on Aug. 25, 2013 to date [Aug. 5, 2014]” was found to be </a:t>
            </a:r>
            <a:r>
              <a:rPr lang="en-US" b="1" u="sng" dirty="0"/>
              <a:t>insufficiently specific</a:t>
            </a:r>
            <a:r>
              <a:rPr lang="en-US" b="1" dirty="0"/>
              <a:t> </a:t>
            </a:r>
            <a:r>
              <a:rPr lang="en-US" dirty="0"/>
              <a:t>because “it is, by virtue of the Secretary’s position, a request for emails about all of the agency’s activity overly nearly a one year period. In other words, it is a fishing expedition”</a:t>
            </a:r>
          </a:p>
        </p:txBody>
      </p:sp>
    </p:spTree>
    <p:extLst>
      <p:ext uri="{BB962C8B-B14F-4D97-AF65-F5344CB8AC3E}">
        <p14:creationId xmlns:p14="http://schemas.microsoft.com/office/powerpoint/2010/main" val="1170836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Specificity: Examples</a:t>
            </a:r>
          </a:p>
        </p:txBody>
      </p:sp>
      <p:sp>
        <p:nvSpPr>
          <p:cNvPr id="3" name="Content Placeholder 2"/>
          <p:cNvSpPr>
            <a:spLocks noGrp="1"/>
          </p:cNvSpPr>
          <p:nvPr>
            <p:ph idx="1"/>
          </p:nvPr>
        </p:nvSpPr>
        <p:spPr>
          <a:xfrm>
            <a:off x="609600" y="1600200"/>
            <a:ext cx="10972800" cy="4876800"/>
          </a:xfrm>
        </p:spPr>
        <p:txBody>
          <a:bodyPr>
            <a:normAutofit lnSpcReduction="10000"/>
          </a:bodyPr>
          <a:lstStyle/>
          <a:p>
            <a:pPr marL="0" indent="0">
              <a:buNone/>
            </a:pPr>
            <a:r>
              <a:rPr lang="en-US" b="1" u="sng" dirty="0"/>
              <a:t>Commonwealth Court cases on specificity:</a:t>
            </a:r>
          </a:p>
          <a:p>
            <a:r>
              <a:rPr lang="en-US" i="1" dirty="0"/>
              <a:t>Dep’t of </a:t>
            </a:r>
            <a:r>
              <a:rPr lang="en-US" i="1" dirty="0" err="1"/>
              <a:t>Envtl</a:t>
            </a:r>
            <a:r>
              <a:rPr lang="en-US" i="1" dirty="0"/>
              <a:t>. Prot. v. Legere</a:t>
            </a:r>
            <a:r>
              <a:rPr lang="en-US" dirty="0"/>
              <a:t>: A request for 4 years of Section 208 determination letters was </a:t>
            </a:r>
            <a:r>
              <a:rPr lang="en-US" b="1" u="sng" dirty="0"/>
              <a:t>sufficiently specific</a:t>
            </a:r>
            <a:r>
              <a:rPr lang="en-US" b="1" dirty="0"/>
              <a:t> </a:t>
            </a:r>
            <a:r>
              <a:rPr lang="en-US" dirty="0"/>
              <a:t>despite the scope of the request because the subject matter was extremely specific</a:t>
            </a:r>
          </a:p>
          <a:p>
            <a:pPr lvl="1">
              <a:buFont typeface="Wingdings" panose="05000000000000000000" pitchFamily="2" charset="2"/>
              <a:buChar char="§"/>
            </a:pPr>
            <a:r>
              <a:rPr lang="en-US" i="1" dirty="0"/>
              <a:t>How records are organized is not held against requester</a:t>
            </a:r>
          </a:p>
          <a:p>
            <a:r>
              <a:rPr lang="en-US" i="1" dirty="0"/>
              <a:t>Dep’t of Corr. v. St. Hilaire</a:t>
            </a:r>
            <a:r>
              <a:rPr lang="en-US" dirty="0"/>
              <a:t>: A request for “all records” documenting inmate injuries or death for five years was </a:t>
            </a:r>
            <a:r>
              <a:rPr lang="en-US" b="1" u="sng" dirty="0"/>
              <a:t>sufficiently specific</a:t>
            </a:r>
            <a:r>
              <a:rPr lang="en-US" b="1" dirty="0"/>
              <a:t> </a:t>
            </a:r>
            <a:r>
              <a:rPr lang="en-US" dirty="0"/>
              <a:t>because the request had clear parameters even though a large number of records were implicated</a:t>
            </a:r>
          </a:p>
        </p:txBody>
      </p:sp>
    </p:spTree>
    <p:extLst>
      <p:ext uri="{BB962C8B-B14F-4D97-AF65-F5344CB8AC3E}">
        <p14:creationId xmlns:p14="http://schemas.microsoft.com/office/powerpoint/2010/main" val="52263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Specificity: Keywords</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Beware of using </a:t>
            </a:r>
            <a:r>
              <a:rPr lang="en-US" b="1" u="sng" dirty="0">
                <a:solidFill>
                  <a:srgbClr val="FF0000"/>
                </a:solidFill>
              </a:rPr>
              <a:t>only</a:t>
            </a:r>
            <a:r>
              <a:rPr lang="en-US" b="1" u="sng" dirty="0"/>
              <a:t> keywords!</a:t>
            </a:r>
          </a:p>
          <a:p>
            <a:r>
              <a:rPr lang="en-US" i="1" dirty="0"/>
              <a:t>Office of the Governor v. </a:t>
            </a:r>
            <a:r>
              <a:rPr lang="en-US" i="1" dirty="0" err="1"/>
              <a:t>Engelkemier</a:t>
            </a:r>
            <a:r>
              <a:rPr lang="en-US" dirty="0"/>
              <a:t>: Request for all emails from Chief of Staff Katie McGinty from January 2015 to July 2015, with </a:t>
            </a:r>
            <a:r>
              <a:rPr lang="en-US" b="1" dirty="0"/>
              <a:t>keywords</a:t>
            </a:r>
            <a:r>
              <a:rPr lang="en-US" dirty="0"/>
              <a:t>, was </a:t>
            </a:r>
            <a:r>
              <a:rPr lang="en-US" b="1" u="sng" dirty="0"/>
              <a:t>sufficiently specific</a:t>
            </a:r>
            <a:r>
              <a:rPr lang="en-US" dirty="0"/>
              <a:t> – </a:t>
            </a:r>
            <a:r>
              <a:rPr lang="en-US" i="1" dirty="0"/>
              <a:t>but note discussion about Office waiving specificity argument earlier in the process and potential for “broad” keywords to be insufficiently specific</a:t>
            </a:r>
          </a:p>
          <a:p>
            <a:r>
              <a:rPr lang="en-US" b="1" dirty="0"/>
              <a:t>Be careful when using keywords!</a:t>
            </a:r>
          </a:p>
          <a:p>
            <a:pPr lvl="1">
              <a:buFont typeface="Wingdings" panose="05000000000000000000" pitchFamily="2" charset="2"/>
              <a:buChar char="§"/>
            </a:pPr>
            <a:r>
              <a:rPr lang="en-US" b="1" dirty="0"/>
              <a:t>Request </a:t>
            </a:r>
            <a:r>
              <a:rPr lang="en-US" b="1" dirty="0">
                <a:solidFill>
                  <a:srgbClr val="FF0000"/>
                </a:solidFill>
              </a:rPr>
              <a:t>must still identify a transaction or activity</a:t>
            </a:r>
            <a:r>
              <a:rPr lang="en-US" b="1" dirty="0"/>
              <a:t> of the agency</a:t>
            </a:r>
          </a:p>
        </p:txBody>
      </p:sp>
    </p:spTree>
    <p:extLst>
      <p:ext uri="{BB962C8B-B14F-4D97-AF65-F5344CB8AC3E}">
        <p14:creationId xmlns:p14="http://schemas.microsoft.com/office/powerpoint/2010/main" val="1454719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Specificity: Keywords</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When keywords go wrong</a:t>
            </a:r>
          </a:p>
          <a:p>
            <a:r>
              <a:rPr lang="en-US" dirty="0"/>
              <a:t>Emails from Erik Arneson containing the keyword “Arneson”</a:t>
            </a:r>
          </a:p>
          <a:p>
            <a:r>
              <a:rPr lang="en-US" dirty="0"/>
              <a:t>Emails &amp; texts containing “concern,” “concerned,” “concerning,” “complaint,” “complained,” “complaining”</a:t>
            </a:r>
          </a:p>
          <a:p>
            <a:r>
              <a:rPr lang="en-US" dirty="0"/>
              <a:t>Emails containing “the,” “it,” “is,” “and”</a:t>
            </a:r>
          </a:p>
          <a:p>
            <a:r>
              <a:rPr lang="en-US" dirty="0"/>
              <a:t>Bottom Line: Keywords can be helpful, but </a:t>
            </a:r>
            <a:r>
              <a:rPr lang="en-US" b="1" u="sng" dirty="0">
                <a:solidFill>
                  <a:srgbClr val="FF0000"/>
                </a:solidFill>
              </a:rPr>
              <a:t>relying on keywords alone is risky</a:t>
            </a:r>
            <a:r>
              <a:rPr lang="en-US" dirty="0"/>
              <a:t> (e.g., Add this at the end of a request: “One way to satisfy my request would be to search Jane Smith’s emails for the keywords ‘John Doe’ and ‘suspension’”)</a:t>
            </a:r>
          </a:p>
        </p:txBody>
      </p:sp>
    </p:spTree>
    <p:extLst>
      <p:ext uri="{BB962C8B-B14F-4D97-AF65-F5344CB8AC3E}">
        <p14:creationId xmlns:p14="http://schemas.microsoft.com/office/powerpoint/2010/main" val="1556185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Writing a Good RTK Request:</a:t>
            </a:r>
            <a:br>
              <a:rPr lang="en-US" sz="3200" dirty="0">
                <a:latin typeface="Arial Black" panose="020B0A04020102020204" pitchFamily="34" charset="0"/>
              </a:rPr>
            </a:br>
            <a:r>
              <a:rPr lang="en-US" sz="3200" dirty="0">
                <a:solidFill>
                  <a:srgbClr val="FF0000"/>
                </a:solidFill>
                <a:latin typeface="Arial Black" panose="020B0A04020102020204" pitchFamily="34" charset="0"/>
              </a:rPr>
              <a:t>3. Think Twice Before Requesting a List</a:t>
            </a:r>
            <a:endParaRPr lang="en-US" sz="3200" dirty="0">
              <a:latin typeface="Arial Black" panose="020B0A04020102020204" pitchFamily="34" charset="0"/>
            </a:endParaRP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Requesting a “list” can be problematic</a:t>
            </a:r>
          </a:p>
          <a:p>
            <a:r>
              <a:rPr lang="en-US" dirty="0"/>
              <a:t>If no actual list exists, agency not required to create one</a:t>
            </a:r>
          </a:p>
          <a:p>
            <a:pPr lvl="1">
              <a:buFont typeface="Wingdings" panose="05000000000000000000" pitchFamily="2" charset="2"/>
              <a:buChar char="§"/>
            </a:pPr>
            <a:r>
              <a:rPr lang="en-US" dirty="0"/>
              <a:t>“List of all lawsuits filed against the agency in 2017”</a:t>
            </a:r>
          </a:p>
          <a:p>
            <a:pPr lvl="1">
              <a:buFont typeface="Wingdings" panose="05000000000000000000" pitchFamily="2" charset="2"/>
              <a:buChar char="§"/>
            </a:pPr>
            <a:r>
              <a:rPr lang="en-US" dirty="0"/>
              <a:t>“List of all properties with zoning violations, 2015 to present”</a:t>
            </a:r>
          </a:p>
          <a:p>
            <a:r>
              <a:rPr lang="en-US" dirty="0"/>
              <a:t>Better to seek records containing the information you want</a:t>
            </a:r>
          </a:p>
          <a:p>
            <a:pPr lvl="1">
              <a:buFont typeface="Wingdings" panose="05000000000000000000" pitchFamily="2" charset="2"/>
              <a:buChar char="§"/>
            </a:pPr>
            <a:r>
              <a:rPr lang="en-US" dirty="0"/>
              <a:t>“Records showing captions of lawsuits filed against agency in 2017”</a:t>
            </a:r>
          </a:p>
          <a:p>
            <a:pPr lvl="1">
              <a:buFont typeface="Wingdings" panose="05000000000000000000" pitchFamily="2" charset="2"/>
              <a:buChar char="§"/>
            </a:pPr>
            <a:r>
              <a:rPr lang="en-US" dirty="0"/>
              <a:t>“Records showing zoning violations issued, 2015 to present”</a:t>
            </a:r>
          </a:p>
          <a:p>
            <a:r>
              <a:rPr lang="en-US" dirty="0"/>
              <a:t>Valid to add: “If info can be provided in a list, please do”</a:t>
            </a:r>
          </a:p>
          <a:p>
            <a:endParaRPr lang="en-US" dirty="0"/>
          </a:p>
        </p:txBody>
      </p:sp>
    </p:spTree>
    <p:extLst>
      <p:ext uri="{BB962C8B-B14F-4D97-AF65-F5344CB8AC3E}">
        <p14:creationId xmlns:p14="http://schemas.microsoft.com/office/powerpoint/2010/main" val="3247093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Writing a Good RTK Request: </a:t>
            </a:r>
            <a:br>
              <a:rPr lang="en-US" sz="3200" dirty="0">
                <a:latin typeface="Arial Black" panose="020B0A04020102020204" pitchFamily="34" charset="0"/>
              </a:rPr>
            </a:br>
            <a:r>
              <a:rPr lang="en-US" sz="3200" dirty="0">
                <a:solidFill>
                  <a:srgbClr val="FF0000"/>
                </a:solidFill>
                <a:latin typeface="Arial Black" panose="020B0A04020102020204" pitchFamily="34" charset="0"/>
              </a:rPr>
              <a:t>4. Accessing Information in Databases</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Information in databases subject to presumption of openness</a:t>
            </a:r>
          </a:p>
          <a:p>
            <a:r>
              <a:rPr lang="en-US" dirty="0"/>
              <a:t>Learn about the database software used by the agency</a:t>
            </a:r>
          </a:p>
          <a:p>
            <a:pPr lvl="1">
              <a:buFont typeface="Wingdings" panose="05000000000000000000" pitchFamily="2" charset="2"/>
              <a:buChar char="§"/>
            </a:pPr>
            <a:r>
              <a:rPr lang="en-US" dirty="0"/>
              <a:t>If possible, learn capabilities of program/database – ask if unsure</a:t>
            </a:r>
          </a:p>
          <a:p>
            <a:pPr lvl="1">
              <a:buFont typeface="Wingdings" panose="05000000000000000000" pitchFamily="2" charset="2"/>
              <a:buChar char="§"/>
            </a:pPr>
            <a:r>
              <a:rPr lang="en-US" dirty="0"/>
              <a:t>How do agency employees extract info from database</a:t>
            </a:r>
          </a:p>
          <a:p>
            <a:r>
              <a:rPr lang="en-US" dirty="0"/>
              <a:t>Terminology can be important – use agency jargon if possible</a:t>
            </a:r>
          </a:p>
          <a:p>
            <a:pPr lvl="1">
              <a:buFont typeface="Wingdings" panose="05000000000000000000" pitchFamily="2" charset="2"/>
              <a:buChar char="§"/>
            </a:pPr>
            <a:r>
              <a:rPr lang="en-US" dirty="0"/>
              <a:t>Create, export, compile, format, CSV, TXT, comma-delimited…</a:t>
            </a:r>
          </a:p>
        </p:txBody>
      </p:sp>
      <p:sp>
        <p:nvSpPr>
          <p:cNvPr id="4" name="Slide Number Placeholder 3">
            <a:extLst>
              <a:ext uri="{FF2B5EF4-FFF2-40B4-BE49-F238E27FC236}">
                <a16:creationId xmlns:a16="http://schemas.microsoft.com/office/drawing/2014/main" id="{95B9E745-4D36-4660-B172-191326852157}"/>
              </a:ext>
            </a:extLst>
          </p:cNvPr>
          <p:cNvSpPr>
            <a:spLocks noGrp="1"/>
          </p:cNvSpPr>
          <p:nvPr>
            <p:ph type="sldNum" sz="quarter" idx="12"/>
          </p:nvPr>
        </p:nvSpPr>
        <p:spPr/>
        <p:txBody>
          <a:bodyPr/>
          <a:lstStyle/>
          <a:p>
            <a:fld id="{66EDBB4C-ACFD-4F6B-A972-17B18B702C3C}" type="slidenum">
              <a:rPr lang="en-US" smtClean="0"/>
              <a:t>28</a:t>
            </a:fld>
            <a:endParaRPr lang="en-US"/>
          </a:p>
        </p:txBody>
      </p:sp>
    </p:spTree>
    <p:extLst>
      <p:ext uri="{BB962C8B-B14F-4D97-AF65-F5344CB8AC3E}">
        <p14:creationId xmlns:p14="http://schemas.microsoft.com/office/powerpoint/2010/main" val="3697977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Writing a Good RTK Request: </a:t>
            </a:r>
            <a:br>
              <a:rPr lang="en-US" sz="3200" dirty="0">
                <a:latin typeface="Arial Black" panose="020B0A04020102020204" pitchFamily="34" charset="0"/>
              </a:rPr>
            </a:br>
            <a:r>
              <a:rPr lang="en-US" sz="3200" dirty="0">
                <a:solidFill>
                  <a:srgbClr val="FF0000"/>
                </a:solidFill>
                <a:latin typeface="Arial Black" panose="020B0A04020102020204" pitchFamily="34" charset="0"/>
              </a:rPr>
              <a:t>4. Accessing Information in Databases</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Suggesting queries can be helpful</a:t>
            </a:r>
          </a:p>
          <a:p>
            <a:r>
              <a:rPr lang="en-US" dirty="0"/>
              <a:t>Where relevant, consider suggesting specific queries</a:t>
            </a:r>
          </a:p>
          <a:p>
            <a:pPr lvl="1">
              <a:buFont typeface="Wingdings" panose="05000000000000000000" pitchFamily="2" charset="2"/>
              <a:buChar char="§"/>
            </a:pPr>
            <a:r>
              <a:rPr lang="en-US" dirty="0"/>
              <a:t>Queries may be necessary for extracting information</a:t>
            </a:r>
          </a:p>
          <a:p>
            <a:pPr lvl="1">
              <a:buFont typeface="Wingdings" panose="05000000000000000000" pitchFamily="2" charset="2"/>
              <a:buChar char="§"/>
            </a:pPr>
            <a:r>
              <a:rPr lang="en-US" dirty="0"/>
              <a:t>Suggested queries can help focus agency searches</a:t>
            </a:r>
          </a:p>
          <a:p>
            <a:r>
              <a:rPr lang="en-US" b="1" u="sng" dirty="0"/>
              <a:t>But </a:t>
            </a:r>
            <a:r>
              <a:rPr lang="en-US" b="1" u="sng" dirty="0">
                <a:solidFill>
                  <a:srgbClr val="FF0000"/>
                </a:solidFill>
              </a:rPr>
              <a:t>always</a:t>
            </a:r>
            <a:r>
              <a:rPr lang="en-US" b="1" u="sng" dirty="0"/>
              <a:t> identify the transaction or activity of the agency</a:t>
            </a:r>
          </a:p>
          <a:p>
            <a:pPr lvl="1">
              <a:buFont typeface="Wingdings" panose="05000000000000000000" pitchFamily="2" charset="2"/>
              <a:buChar char="§"/>
            </a:pPr>
            <a:r>
              <a:rPr lang="en-US" dirty="0"/>
              <a:t>Relying </a:t>
            </a:r>
            <a:r>
              <a:rPr lang="en-US" b="1" u="sng" dirty="0"/>
              <a:t>only</a:t>
            </a:r>
            <a:r>
              <a:rPr lang="en-US" dirty="0"/>
              <a:t> on suggested queries </a:t>
            </a:r>
            <a:r>
              <a:rPr lang="en-US" b="1" u="sng" dirty="0"/>
              <a:t>can be risky &amp; lead to a denial</a:t>
            </a:r>
          </a:p>
          <a:p>
            <a:pPr lvl="1">
              <a:buFont typeface="Wingdings" panose="05000000000000000000" pitchFamily="2" charset="2"/>
              <a:buChar char="§"/>
            </a:pPr>
            <a:r>
              <a:rPr lang="en-US" dirty="0"/>
              <a:t>Remember: RTKL requires </a:t>
            </a:r>
            <a:r>
              <a:rPr lang="en-US" b="1" dirty="0"/>
              <a:t>specificity</a:t>
            </a:r>
            <a:r>
              <a:rPr lang="en-US" dirty="0"/>
              <a:t> in requests &amp; first step is identifying a transaction or activity</a:t>
            </a:r>
          </a:p>
        </p:txBody>
      </p:sp>
      <p:sp>
        <p:nvSpPr>
          <p:cNvPr id="4" name="Slide Number Placeholder 3">
            <a:extLst>
              <a:ext uri="{FF2B5EF4-FFF2-40B4-BE49-F238E27FC236}">
                <a16:creationId xmlns:a16="http://schemas.microsoft.com/office/drawing/2014/main" id="{95B9E745-4D36-4660-B172-191326852157}"/>
              </a:ext>
            </a:extLst>
          </p:cNvPr>
          <p:cNvSpPr>
            <a:spLocks noGrp="1"/>
          </p:cNvSpPr>
          <p:nvPr>
            <p:ph type="sldNum" sz="quarter" idx="12"/>
          </p:nvPr>
        </p:nvSpPr>
        <p:spPr/>
        <p:txBody>
          <a:bodyPr/>
          <a:lstStyle/>
          <a:p>
            <a:fld id="{66EDBB4C-ACFD-4F6B-A972-17B18B702C3C}" type="slidenum">
              <a:rPr lang="en-US" smtClean="0"/>
              <a:t>29</a:t>
            </a:fld>
            <a:endParaRPr lang="en-US"/>
          </a:p>
        </p:txBody>
      </p:sp>
    </p:spTree>
    <p:extLst>
      <p:ext uri="{BB962C8B-B14F-4D97-AF65-F5344CB8AC3E}">
        <p14:creationId xmlns:p14="http://schemas.microsoft.com/office/powerpoint/2010/main" val="347165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What is a Record?</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A record is…</a:t>
            </a:r>
          </a:p>
          <a:p>
            <a:r>
              <a:rPr lang="en-US" dirty="0"/>
              <a:t>“</a:t>
            </a:r>
            <a:r>
              <a:rPr lang="en-US" b="1" u="sng" dirty="0">
                <a:solidFill>
                  <a:srgbClr val="FF0000"/>
                </a:solidFill>
              </a:rPr>
              <a:t>information</a:t>
            </a:r>
            <a:r>
              <a:rPr lang="en-US" dirty="0"/>
              <a:t>, regardless of physical form or characteristics, that </a:t>
            </a:r>
            <a:r>
              <a:rPr lang="en-US" b="1" u="sng" dirty="0">
                <a:solidFill>
                  <a:srgbClr val="FF0000"/>
                </a:solidFill>
              </a:rPr>
              <a:t>documents a transaction or activity of an agency</a:t>
            </a:r>
            <a:r>
              <a:rPr lang="en-US" b="1" dirty="0">
                <a:solidFill>
                  <a:srgbClr val="FF0000"/>
                </a:solidFill>
              </a:rPr>
              <a:t> </a:t>
            </a:r>
            <a:r>
              <a:rPr lang="en-US" dirty="0"/>
              <a:t>and that is created, received or retained pursuant to law or in connection with a transaction, business or activity of the agency” – Section 102 of </a:t>
            </a:r>
            <a:r>
              <a:rPr lang="en-US" dirty="0">
                <a:hlinkClick r:id="rId2"/>
              </a:rPr>
              <a:t>Right-to-Know Law</a:t>
            </a:r>
            <a:endParaRPr lang="en-US" dirty="0"/>
          </a:p>
          <a:p>
            <a:r>
              <a:rPr lang="en-US" i="1" dirty="0"/>
              <a:t>PA Office of Attorney General v. Philadelphia Inquirer</a:t>
            </a:r>
            <a:br>
              <a:rPr lang="en-US" i="1" dirty="0"/>
            </a:br>
            <a:r>
              <a:rPr lang="en-US" i="1" dirty="0"/>
              <a:t>(No. 2096 C.D. 2014, decided Nov. 19, 2015)</a:t>
            </a:r>
          </a:p>
        </p:txBody>
      </p:sp>
    </p:spTree>
    <p:extLst>
      <p:ext uri="{BB962C8B-B14F-4D97-AF65-F5344CB8AC3E}">
        <p14:creationId xmlns:p14="http://schemas.microsoft.com/office/powerpoint/2010/main" val="1347813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Databases: Commonwealth Court</a:t>
            </a:r>
            <a:endParaRPr lang="en-US" sz="3200"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Gingrich v. Pennsylvania Game Commission (2012)</a:t>
            </a:r>
          </a:p>
          <a:p>
            <a:r>
              <a:rPr lang="en-US" dirty="0"/>
              <a:t>Records related to deer harvest &amp; habitat</a:t>
            </a:r>
          </a:p>
          <a:p>
            <a:r>
              <a:rPr lang="en-US" dirty="0"/>
              <a:t>“Requesters </a:t>
            </a:r>
            <a:r>
              <a:rPr lang="en-US" b="1" u="sng" dirty="0"/>
              <a:t>may provide suggestions or examples</a:t>
            </a:r>
            <a:r>
              <a:rPr lang="en-US" b="1" dirty="0"/>
              <a:t> </a:t>
            </a:r>
            <a:r>
              <a:rPr lang="en-US" dirty="0"/>
              <a:t>in order to better inform an agency about the information requested, and we have no desire to discourage that practice.”</a:t>
            </a:r>
          </a:p>
          <a:p>
            <a:r>
              <a:rPr lang="en-US" dirty="0"/>
              <a:t>“</a:t>
            </a:r>
            <a:r>
              <a:rPr lang="en-US" b="1" u="sng" dirty="0"/>
              <a:t>Providing data from an agency database </a:t>
            </a:r>
            <a:r>
              <a:rPr lang="en-US" b="1" u="sng" dirty="0">
                <a:solidFill>
                  <a:srgbClr val="FF0000"/>
                </a:solidFill>
              </a:rPr>
              <a:t>does not constitute creating a record</a:t>
            </a:r>
            <a:r>
              <a:rPr lang="en-US" dirty="0"/>
              <a:t>. … [I]</a:t>
            </a:r>
            <a:r>
              <a:rPr lang="en-US" dirty="0" err="1"/>
              <a:t>nformation</a:t>
            </a:r>
            <a:r>
              <a:rPr lang="en-US" dirty="0"/>
              <a:t> contained in a database must be accessible to requesters and provided in a format available to the agency.”</a:t>
            </a:r>
          </a:p>
        </p:txBody>
      </p:sp>
      <p:sp>
        <p:nvSpPr>
          <p:cNvPr id="4" name="Slide Number Placeholder 3">
            <a:extLst>
              <a:ext uri="{FF2B5EF4-FFF2-40B4-BE49-F238E27FC236}">
                <a16:creationId xmlns:a16="http://schemas.microsoft.com/office/drawing/2014/main" id="{95B9E745-4D36-4660-B172-191326852157}"/>
              </a:ext>
            </a:extLst>
          </p:cNvPr>
          <p:cNvSpPr>
            <a:spLocks noGrp="1"/>
          </p:cNvSpPr>
          <p:nvPr>
            <p:ph type="sldNum" sz="quarter" idx="12"/>
          </p:nvPr>
        </p:nvSpPr>
        <p:spPr/>
        <p:txBody>
          <a:bodyPr/>
          <a:lstStyle/>
          <a:p>
            <a:fld id="{66EDBB4C-ACFD-4F6B-A972-17B18B702C3C}" type="slidenum">
              <a:rPr lang="en-US" smtClean="0"/>
              <a:t>30</a:t>
            </a:fld>
            <a:endParaRPr lang="en-US"/>
          </a:p>
        </p:txBody>
      </p:sp>
    </p:spTree>
    <p:extLst>
      <p:ext uri="{BB962C8B-B14F-4D97-AF65-F5344CB8AC3E}">
        <p14:creationId xmlns:p14="http://schemas.microsoft.com/office/powerpoint/2010/main" val="3695179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Databases: Commonwealth Court</a:t>
            </a:r>
            <a:endParaRPr lang="en-US" sz="3200"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Department of Environmental Protection v. Cole (2012)</a:t>
            </a:r>
          </a:p>
          <a:p>
            <a:r>
              <a:rPr lang="en-US" dirty="0"/>
              <a:t>Records related to rebates for solar energy projects</a:t>
            </a:r>
          </a:p>
          <a:p>
            <a:r>
              <a:rPr lang="en-US" dirty="0"/>
              <a:t>Commonwealth Court: “[A]n agency can be required to draw information from a database, although the information must be drawn in formats available to the agency. In short, </a:t>
            </a:r>
            <a:r>
              <a:rPr lang="en-US" b="1" u="sng" dirty="0"/>
              <a:t>to the extent requested information exists in a database, </a:t>
            </a:r>
            <a:r>
              <a:rPr lang="en-US" b="1" u="sng" dirty="0">
                <a:solidFill>
                  <a:srgbClr val="FF0000"/>
                </a:solidFill>
              </a:rPr>
              <a:t>it must be provided</a:t>
            </a:r>
            <a:r>
              <a:rPr lang="en-US" dirty="0"/>
              <a:t> … To hold otherwise would encourage an agency to avoid disclosing public records by putting information into electronic databases.”</a:t>
            </a:r>
          </a:p>
        </p:txBody>
      </p:sp>
      <p:sp>
        <p:nvSpPr>
          <p:cNvPr id="4" name="Slide Number Placeholder 3">
            <a:extLst>
              <a:ext uri="{FF2B5EF4-FFF2-40B4-BE49-F238E27FC236}">
                <a16:creationId xmlns:a16="http://schemas.microsoft.com/office/drawing/2014/main" id="{95B9E745-4D36-4660-B172-191326852157}"/>
              </a:ext>
            </a:extLst>
          </p:cNvPr>
          <p:cNvSpPr>
            <a:spLocks noGrp="1"/>
          </p:cNvSpPr>
          <p:nvPr>
            <p:ph type="sldNum" sz="quarter" idx="12"/>
          </p:nvPr>
        </p:nvSpPr>
        <p:spPr/>
        <p:txBody>
          <a:bodyPr/>
          <a:lstStyle/>
          <a:p>
            <a:fld id="{66EDBB4C-ACFD-4F6B-A972-17B18B702C3C}" type="slidenum">
              <a:rPr lang="en-US" smtClean="0"/>
              <a:t>31</a:t>
            </a:fld>
            <a:endParaRPr lang="en-US"/>
          </a:p>
        </p:txBody>
      </p:sp>
    </p:spTree>
    <p:extLst>
      <p:ext uri="{BB962C8B-B14F-4D97-AF65-F5344CB8AC3E}">
        <p14:creationId xmlns:p14="http://schemas.microsoft.com/office/powerpoint/2010/main" val="2140952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Databases: Additional Cases</a:t>
            </a:r>
            <a:endParaRPr lang="en-US" sz="3200"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Intersection of RTKL &amp; databases still being developed</a:t>
            </a:r>
          </a:p>
          <a:p>
            <a:r>
              <a:rPr lang="en-US" dirty="0"/>
              <a:t>Agency may be made to </a:t>
            </a:r>
            <a:r>
              <a:rPr lang="en-US" b="1" dirty="0"/>
              <a:t>prove query was properly structured</a:t>
            </a:r>
          </a:p>
          <a:p>
            <a:pPr lvl="1">
              <a:buFont typeface="Wingdings" panose="05000000000000000000" pitchFamily="2" charset="2"/>
              <a:buChar char="§"/>
            </a:pPr>
            <a:r>
              <a:rPr lang="en-US" dirty="0"/>
              <a:t>OOR </a:t>
            </a:r>
            <a:r>
              <a:rPr lang="en-US" dirty="0">
                <a:hlinkClick r:id="rId2"/>
              </a:rPr>
              <a:t>2017-1761</a:t>
            </a:r>
            <a:r>
              <a:rPr lang="en-US" dirty="0"/>
              <a:t>: Violent crime data from Pittsburgh</a:t>
            </a:r>
          </a:p>
          <a:p>
            <a:r>
              <a:rPr lang="en-US" dirty="0"/>
              <a:t>Don’t be </a:t>
            </a:r>
            <a:r>
              <a:rPr lang="en-US" b="1" u="sng" dirty="0"/>
              <a:t>overly specific</a:t>
            </a:r>
            <a:r>
              <a:rPr lang="en-US" b="1" dirty="0"/>
              <a:t> </a:t>
            </a:r>
            <a:r>
              <a:rPr lang="en-US" dirty="0"/>
              <a:t>&amp; hurt your request</a:t>
            </a:r>
          </a:p>
          <a:p>
            <a:pPr lvl="1">
              <a:buFont typeface="Wingdings" panose="05000000000000000000" pitchFamily="2" charset="2"/>
              <a:buChar char="§"/>
            </a:pPr>
            <a:r>
              <a:rPr lang="en-US" dirty="0"/>
              <a:t>OOR </a:t>
            </a:r>
            <a:r>
              <a:rPr lang="en-US" dirty="0">
                <a:hlinkClick r:id="rId3"/>
              </a:rPr>
              <a:t>2016-2041</a:t>
            </a:r>
            <a:r>
              <a:rPr lang="en-US" dirty="0"/>
              <a:t>: Sought TXT or CSV, records only available in PDF</a:t>
            </a:r>
          </a:p>
          <a:p>
            <a:r>
              <a:rPr lang="en-US" dirty="0"/>
              <a:t>Law currently only specifies </a:t>
            </a:r>
            <a:r>
              <a:rPr lang="en-US" b="1" dirty="0"/>
              <a:t>electronic vs. hard copy</a:t>
            </a:r>
          </a:p>
          <a:p>
            <a:pPr lvl="1">
              <a:buFont typeface="Wingdings" panose="05000000000000000000" pitchFamily="2" charset="2"/>
              <a:buChar char="§"/>
            </a:pPr>
            <a:r>
              <a:rPr lang="en-US" dirty="0"/>
              <a:t>OOR </a:t>
            </a:r>
            <a:r>
              <a:rPr lang="en-US" dirty="0">
                <a:hlinkClick r:id="rId4"/>
              </a:rPr>
              <a:t>2017-0426</a:t>
            </a:r>
            <a:r>
              <a:rPr lang="en-US" dirty="0"/>
              <a:t>: Sought “comma- or tab-delimited,” provided in PDF</a:t>
            </a:r>
          </a:p>
          <a:p>
            <a:pPr lvl="1">
              <a:buFont typeface="Wingdings" panose="05000000000000000000" pitchFamily="2" charset="2"/>
              <a:buChar char="§"/>
            </a:pPr>
            <a:r>
              <a:rPr lang="en-US" dirty="0"/>
              <a:t>OOR </a:t>
            </a:r>
            <a:r>
              <a:rPr lang="en-US" dirty="0">
                <a:hlinkClick r:id="rId5"/>
              </a:rPr>
              <a:t>2016-1591</a:t>
            </a:r>
            <a:r>
              <a:rPr lang="en-US" dirty="0"/>
              <a:t>: When available in native PDF, records must be provided in that format as opposed to scanned PDF</a:t>
            </a:r>
          </a:p>
        </p:txBody>
      </p:sp>
      <p:sp>
        <p:nvSpPr>
          <p:cNvPr id="4" name="Slide Number Placeholder 3">
            <a:extLst>
              <a:ext uri="{FF2B5EF4-FFF2-40B4-BE49-F238E27FC236}">
                <a16:creationId xmlns:a16="http://schemas.microsoft.com/office/drawing/2014/main" id="{95B9E745-4D36-4660-B172-191326852157}"/>
              </a:ext>
            </a:extLst>
          </p:cNvPr>
          <p:cNvSpPr>
            <a:spLocks noGrp="1"/>
          </p:cNvSpPr>
          <p:nvPr>
            <p:ph type="sldNum" sz="quarter" idx="12"/>
          </p:nvPr>
        </p:nvSpPr>
        <p:spPr/>
        <p:txBody>
          <a:bodyPr/>
          <a:lstStyle/>
          <a:p>
            <a:fld id="{66EDBB4C-ACFD-4F6B-A972-17B18B702C3C}" type="slidenum">
              <a:rPr lang="en-US" smtClean="0"/>
              <a:t>32</a:t>
            </a:fld>
            <a:endParaRPr lang="en-US"/>
          </a:p>
        </p:txBody>
      </p:sp>
    </p:spTree>
    <p:extLst>
      <p:ext uri="{BB962C8B-B14F-4D97-AF65-F5344CB8AC3E}">
        <p14:creationId xmlns:p14="http://schemas.microsoft.com/office/powerpoint/2010/main" val="231053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Speaking of Databases…</a:t>
            </a:r>
            <a:endParaRPr lang="en-US" sz="3200"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Two useful resources:</a:t>
            </a:r>
          </a:p>
          <a:p>
            <a:r>
              <a:rPr lang="en-US" dirty="0"/>
              <a:t>Online Contract Database, </a:t>
            </a:r>
            <a:r>
              <a:rPr lang="en-US" dirty="0">
                <a:hlinkClick r:id="rId2"/>
              </a:rPr>
              <a:t>http://contracts.patreasury.gov/</a:t>
            </a:r>
            <a:endParaRPr lang="en-US" dirty="0"/>
          </a:p>
          <a:p>
            <a:pPr lvl="1">
              <a:buFont typeface="Wingdings" panose="05000000000000000000" pitchFamily="2" charset="2"/>
              <a:buChar char="§"/>
            </a:pPr>
            <a:r>
              <a:rPr lang="en-US" dirty="0"/>
              <a:t>State agency contracts of $5,000 or more</a:t>
            </a:r>
          </a:p>
          <a:p>
            <a:r>
              <a:rPr lang="en-US" dirty="0" err="1"/>
              <a:t>PennWATCH</a:t>
            </a:r>
            <a:r>
              <a:rPr lang="en-US" dirty="0"/>
              <a:t>, </a:t>
            </a:r>
            <a:r>
              <a:rPr lang="en-US" dirty="0">
                <a:hlinkClick r:id="rId3"/>
              </a:rPr>
              <a:t>http://pennwatch.pa.gov/</a:t>
            </a:r>
            <a:endParaRPr lang="en-US" dirty="0"/>
          </a:p>
          <a:p>
            <a:pPr lvl="1">
              <a:buFont typeface="Wingdings" panose="05000000000000000000" pitchFamily="2" charset="2"/>
              <a:buChar char="§"/>
            </a:pPr>
            <a:r>
              <a:rPr lang="en-US" dirty="0"/>
              <a:t>State employee names, titles, salaries &amp; compensation</a:t>
            </a:r>
          </a:p>
          <a:p>
            <a:pPr lvl="1">
              <a:buFont typeface="Wingdings" panose="05000000000000000000" pitchFamily="2" charset="2"/>
              <a:buChar char="§"/>
            </a:pPr>
            <a:r>
              <a:rPr lang="en-US" dirty="0"/>
              <a:t>State agency employee counts</a:t>
            </a:r>
          </a:p>
          <a:p>
            <a:pPr lvl="1">
              <a:buFont typeface="Wingdings" panose="05000000000000000000" pitchFamily="2" charset="2"/>
              <a:buChar char="§"/>
            </a:pPr>
            <a:r>
              <a:rPr lang="en-US" dirty="0"/>
              <a:t>Basic state budget data</a:t>
            </a:r>
          </a:p>
        </p:txBody>
      </p:sp>
      <p:sp>
        <p:nvSpPr>
          <p:cNvPr id="4" name="Slide Number Placeholder 3">
            <a:extLst>
              <a:ext uri="{FF2B5EF4-FFF2-40B4-BE49-F238E27FC236}">
                <a16:creationId xmlns:a16="http://schemas.microsoft.com/office/drawing/2014/main" id="{95B9E745-4D36-4660-B172-191326852157}"/>
              </a:ext>
            </a:extLst>
          </p:cNvPr>
          <p:cNvSpPr>
            <a:spLocks noGrp="1"/>
          </p:cNvSpPr>
          <p:nvPr>
            <p:ph type="sldNum" sz="quarter" idx="12"/>
          </p:nvPr>
        </p:nvSpPr>
        <p:spPr/>
        <p:txBody>
          <a:bodyPr/>
          <a:lstStyle/>
          <a:p>
            <a:fld id="{66EDBB4C-ACFD-4F6B-A972-17B18B702C3C}" type="slidenum">
              <a:rPr lang="en-US" smtClean="0"/>
              <a:t>33</a:t>
            </a:fld>
            <a:endParaRPr lang="en-US"/>
          </a:p>
        </p:txBody>
      </p:sp>
    </p:spTree>
    <p:extLst>
      <p:ext uri="{BB962C8B-B14F-4D97-AF65-F5344CB8AC3E}">
        <p14:creationId xmlns:p14="http://schemas.microsoft.com/office/powerpoint/2010/main" val="3425648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solidFill>
            <a:schemeClr val="accent1">
              <a:lumMod val="40000"/>
              <a:lumOff val="60000"/>
            </a:schemeClr>
          </a:solidFill>
        </p:spPr>
        <p:txBody>
          <a:bodyPr>
            <a:normAutofit/>
          </a:bodyPr>
          <a:lstStyle/>
          <a:p>
            <a:r>
              <a:rPr lang="en-US" sz="3200" dirty="0">
                <a:latin typeface="Arial Black" panose="020B0A04020102020204" pitchFamily="34" charset="0"/>
              </a:rPr>
              <a:t>Common Exemptions Raised by Agencies</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Exemptions raised most often during appeals to OOR in 2018</a:t>
            </a:r>
          </a:p>
          <a:p>
            <a:pPr marL="514350" indent="-514350">
              <a:buFont typeface="+mj-lt"/>
              <a:buAutoNum type="arabicPeriod"/>
            </a:pPr>
            <a:r>
              <a:rPr lang="en-US" dirty="0"/>
              <a:t>Noncriminal investigative, 708(b)(17)</a:t>
            </a:r>
          </a:p>
          <a:p>
            <a:pPr marL="514350" indent="-514350">
              <a:buFont typeface="+mj-lt"/>
              <a:buAutoNum type="arabicPeriod"/>
            </a:pPr>
            <a:r>
              <a:rPr lang="en-US" dirty="0"/>
              <a:t>Criminal investigative, 708(b)(16)</a:t>
            </a:r>
          </a:p>
          <a:p>
            <a:pPr marL="514350" indent="-514350">
              <a:buFont typeface="+mj-lt"/>
              <a:buAutoNum type="arabicPeriod"/>
            </a:pPr>
            <a:r>
              <a:rPr lang="en-US" dirty="0"/>
              <a:t>Personal identification information, 708(b)(6)</a:t>
            </a:r>
          </a:p>
          <a:p>
            <a:pPr marL="514350" indent="-514350">
              <a:buFont typeface="+mj-lt"/>
              <a:buAutoNum type="arabicPeriod"/>
            </a:pPr>
            <a:r>
              <a:rPr lang="en-US" dirty="0"/>
              <a:t>Internal, predecisional deliberations, 708(b)(10)</a:t>
            </a:r>
          </a:p>
          <a:p>
            <a:pPr marL="514350" indent="-514350">
              <a:buFont typeface="+mj-lt"/>
              <a:buAutoNum type="arabicPeriod"/>
            </a:pPr>
            <a:r>
              <a:rPr lang="en-US" dirty="0"/>
              <a:t>Certain agency employee information, 708(b)(7)</a:t>
            </a:r>
          </a:p>
          <a:p>
            <a:pPr marL="514350" indent="-514350">
              <a:buFont typeface="+mj-lt"/>
              <a:buAutoNum type="arabicPeriod"/>
            </a:pPr>
            <a:r>
              <a:rPr lang="en-US" dirty="0"/>
              <a:t>Personal security, 708(b)(1)</a:t>
            </a:r>
          </a:p>
          <a:p>
            <a:pPr marL="514350" indent="-514350">
              <a:buFont typeface="+mj-lt"/>
              <a:buAutoNum type="arabicPeriod"/>
            </a:pPr>
            <a:r>
              <a:rPr lang="en-US" dirty="0"/>
              <a:t>Public safety, 708(b)(2)</a:t>
            </a:r>
          </a:p>
        </p:txBody>
      </p:sp>
    </p:spTree>
    <p:extLst>
      <p:ext uri="{BB962C8B-B14F-4D97-AF65-F5344CB8AC3E}">
        <p14:creationId xmlns:p14="http://schemas.microsoft.com/office/powerpoint/2010/main" val="3214140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solidFill>
            <a:schemeClr val="accent1">
              <a:lumMod val="40000"/>
              <a:lumOff val="60000"/>
            </a:schemeClr>
          </a:solidFill>
        </p:spPr>
        <p:txBody>
          <a:bodyPr>
            <a:normAutofit/>
          </a:bodyPr>
          <a:lstStyle/>
          <a:p>
            <a:r>
              <a:rPr lang="en-US" sz="3200" dirty="0">
                <a:latin typeface="Arial Black" panose="020B0A04020102020204" pitchFamily="34" charset="0"/>
              </a:rPr>
              <a:t>Noncriminal Investigative Exemption</a:t>
            </a:r>
          </a:p>
        </p:txBody>
      </p:sp>
      <p:sp>
        <p:nvSpPr>
          <p:cNvPr id="3" name="Content Placeholder 2"/>
          <p:cNvSpPr>
            <a:spLocks noGrp="1"/>
          </p:cNvSpPr>
          <p:nvPr>
            <p:ph idx="1"/>
          </p:nvPr>
        </p:nvSpPr>
        <p:spPr>
          <a:xfrm>
            <a:off x="609600" y="1600200"/>
            <a:ext cx="10972800" cy="4876800"/>
          </a:xfrm>
        </p:spPr>
        <p:txBody>
          <a:bodyPr>
            <a:normAutofit fontScale="92500"/>
          </a:bodyPr>
          <a:lstStyle/>
          <a:p>
            <a:pPr marL="0" indent="0">
              <a:buNone/>
            </a:pPr>
            <a:r>
              <a:rPr lang="en-US" b="1" u="sng" dirty="0"/>
              <a:t>Section 708(b)(17) allows agencies to withhold:</a:t>
            </a:r>
          </a:p>
          <a:p>
            <a:r>
              <a:rPr lang="en-US" dirty="0"/>
              <a:t>Investigative materials, notes, correspondence &amp; reports</a:t>
            </a:r>
          </a:p>
          <a:p>
            <a:r>
              <a:rPr lang="en-US" dirty="0"/>
              <a:t>Identity of a confidential source</a:t>
            </a:r>
          </a:p>
          <a:p>
            <a:r>
              <a:rPr lang="en-US" dirty="0"/>
              <a:t>Work papers underlying an audit</a:t>
            </a:r>
          </a:p>
          <a:p>
            <a:r>
              <a:rPr lang="en-US" dirty="0"/>
              <a:t>Records that would reveal the institution, progress or result of an investigation, </a:t>
            </a:r>
            <a:r>
              <a:rPr lang="en-US" b="1" u="sng" dirty="0"/>
              <a:t>except</a:t>
            </a:r>
            <a:r>
              <a:rPr lang="en-US" dirty="0"/>
              <a:t>:</a:t>
            </a:r>
          </a:p>
          <a:p>
            <a:pPr lvl="1">
              <a:buFont typeface="Wingdings" panose="05000000000000000000" pitchFamily="2" charset="2"/>
              <a:buChar char="§"/>
            </a:pPr>
            <a:r>
              <a:rPr lang="en-US" dirty="0"/>
              <a:t>Imposition of a fine or civil penalty</a:t>
            </a:r>
          </a:p>
          <a:p>
            <a:pPr lvl="1">
              <a:buFont typeface="Wingdings" panose="05000000000000000000" pitchFamily="2" charset="2"/>
              <a:buChar char="§"/>
            </a:pPr>
            <a:r>
              <a:rPr lang="en-US" dirty="0"/>
              <a:t>Suspension, modification or revocation of a license, permit, etc.</a:t>
            </a:r>
          </a:p>
          <a:p>
            <a:pPr lvl="1">
              <a:buFont typeface="Wingdings" panose="05000000000000000000" pitchFamily="2" charset="2"/>
              <a:buChar char="§"/>
            </a:pPr>
            <a:r>
              <a:rPr lang="en-US" b="1" dirty="0">
                <a:solidFill>
                  <a:srgbClr val="FF0000"/>
                </a:solidFill>
              </a:rPr>
              <a:t>Executed settlement agreement </a:t>
            </a:r>
            <a:r>
              <a:rPr lang="en-US" dirty="0"/>
              <a:t>(unless made confidential by a court)</a:t>
            </a:r>
          </a:p>
        </p:txBody>
      </p:sp>
    </p:spTree>
    <p:extLst>
      <p:ext uri="{BB962C8B-B14F-4D97-AF65-F5344CB8AC3E}">
        <p14:creationId xmlns:p14="http://schemas.microsoft.com/office/powerpoint/2010/main" val="972519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solidFill>
            <a:schemeClr val="accent1">
              <a:lumMod val="40000"/>
              <a:lumOff val="60000"/>
            </a:schemeClr>
          </a:solidFill>
        </p:spPr>
        <p:txBody>
          <a:bodyPr>
            <a:normAutofit/>
          </a:bodyPr>
          <a:lstStyle/>
          <a:p>
            <a:r>
              <a:rPr lang="en-US" sz="3200" dirty="0">
                <a:latin typeface="Arial Black" panose="020B0A04020102020204" pitchFamily="34" charset="0"/>
              </a:rPr>
              <a:t>Criminal Investigative Exemption</a:t>
            </a:r>
          </a:p>
        </p:txBody>
      </p:sp>
      <p:sp>
        <p:nvSpPr>
          <p:cNvPr id="3" name="Content Placeholder 2"/>
          <p:cNvSpPr>
            <a:spLocks noGrp="1"/>
          </p:cNvSpPr>
          <p:nvPr>
            <p:ph idx="1"/>
          </p:nvPr>
        </p:nvSpPr>
        <p:spPr>
          <a:xfrm>
            <a:off x="609600" y="1600200"/>
            <a:ext cx="10972800" cy="4876800"/>
          </a:xfrm>
        </p:spPr>
        <p:txBody>
          <a:bodyPr>
            <a:normAutofit fontScale="92500"/>
          </a:bodyPr>
          <a:lstStyle/>
          <a:p>
            <a:pPr marL="0" indent="0">
              <a:buNone/>
            </a:pPr>
            <a:r>
              <a:rPr lang="en-US" b="1" u="sng" dirty="0"/>
              <a:t>Section 708(b)(16) allows agencies to withhold:</a:t>
            </a:r>
          </a:p>
          <a:p>
            <a:r>
              <a:rPr lang="en-US" dirty="0"/>
              <a:t>Investigative materials, notes, correspondence, videos &amp; reports</a:t>
            </a:r>
          </a:p>
          <a:p>
            <a:r>
              <a:rPr lang="en-US" dirty="0"/>
              <a:t>Identity of a confidential source</a:t>
            </a:r>
          </a:p>
          <a:p>
            <a:r>
              <a:rPr lang="en-US" dirty="0"/>
              <a:t>Victim information</a:t>
            </a:r>
          </a:p>
          <a:p>
            <a:r>
              <a:rPr lang="en-US" dirty="0"/>
              <a:t>Records that would:</a:t>
            </a:r>
          </a:p>
          <a:p>
            <a:pPr lvl="1">
              <a:buFont typeface="Wingdings" panose="05000000000000000000" pitchFamily="2" charset="2"/>
              <a:buChar char="§"/>
            </a:pPr>
            <a:r>
              <a:rPr lang="en-US" dirty="0"/>
              <a:t>Reveal the institution, progress or result of a criminal investigation except the filing of criminal charges;</a:t>
            </a:r>
          </a:p>
          <a:p>
            <a:pPr lvl="1">
              <a:buFont typeface="Wingdings" panose="05000000000000000000" pitchFamily="2" charset="2"/>
              <a:buChar char="§"/>
            </a:pPr>
            <a:r>
              <a:rPr lang="en-US" dirty="0"/>
              <a:t>Impair the ability to locate a defendant; or</a:t>
            </a:r>
          </a:p>
          <a:p>
            <a:pPr lvl="1">
              <a:buFont typeface="Wingdings" panose="05000000000000000000" pitchFamily="2" charset="2"/>
              <a:buChar char="§"/>
            </a:pPr>
            <a:r>
              <a:rPr lang="en-US" dirty="0"/>
              <a:t>Hinder an arrest, prosecution or conviction</a:t>
            </a:r>
          </a:p>
        </p:txBody>
      </p:sp>
    </p:spTree>
    <p:extLst>
      <p:ext uri="{BB962C8B-B14F-4D97-AF65-F5344CB8AC3E}">
        <p14:creationId xmlns:p14="http://schemas.microsoft.com/office/powerpoint/2010/main" val="3372565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88BD-08CD-40F5-995C-40655E26229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D9CC32-C876-4477-B658-151A34CA6FEC}"/>
              </a:ext>
            </a:extLst>
          </p:cNvPr>
          <p:cNvSpPr>
            <a:spLocks noGrp="1"/>
          </p:cNvSpPr>
          <p:nvPr>
            <p:ph idx="1"/>
          </p:nvPr>
        </p:nvSpPr>
        <p:spPr>
          <a:xfrm>
            <a:off x="609600" y="1600202"/>
            <a:ext cx="10972800" cy="5105398"/>
          </a:xfrm>
        </p:spPr>
        <p:txBody>
          <a:bodyPr>
            <a:normAutofit/>
          </a:bodyPr>
          <a:lstStyle/>
          <a:p>
            <a:pPr marL="0" indent="0">
              <a:buNone/>
            </a:pPr>
            <a:r>
              <a:rPr lang="en-US" b="1" u="sng" dirty="0"/>
              <a:t>Section 708(b)(16) does NOT allow agencies to withhold:</a:t>
            </a:r>
          </a:p>
          <a:p>
            <a:r>
              <a:rPr lang="en-US" dirty="0"/>
              <a:t>Private criminal complaints – these are </a:t>
            </a:r>
            <a:r>
              <a:rPr lang="en-US" b="1" dirty="0">
                <a:solidFill>
                  <a:srgbClr val="FF0000"/>
                </a:solidFill>
              </a:rPr>
              <a:t>public</a:t>
            </a:r>
          </a:p>
          <a:p>
            <a:pPr lvl="1">
              <a:buFont typeface="Wingdings" panose="05000000000000000000" pitchFamily="2" charset="2"/>
              <a:buChar char="§"/>
            </a:pPr>
            <a:r>
              <a:rPr lang="en-US" dirty="0"/>
              <a:t>Typically obtained from the county district attorney</a:t>
            </a:r>
          </a:p>
          <a:p>
            <a:r>
              <a:rPr lang="en-US" dirty="0"/>
              <a:t>Police blotters – these are </a:t>
            </a:r>
            <a:r>
              <a:rPr lang="en-US" b="1" dirty="0">
                <a:solidFill>
                  <a:srgbClr val="FF0000"/>
                </a:solidFill>
              </a:rPr>
              <a:t>public</a:t>
            </a:r>
          </a:p>
          <a:p>
            <a:pPr lvl="1">
              <a:buFont typeface="Wingdings" panose="05000000000000000000" pitchFamily="2" charset="2"/>
              <a:buChar char="§"/>
            </a:pPr>
            <a:r>
              <a:rPr lang="en-US" dirty="0"/>
              <a:t>If you want police blotter information, </a:t>
            </a:r>
            <a:r>
              <a:rPr lang="en-US" b="1" u="sng" dirty="0"/>
              <a:t>use the term “police blotter”</a:t>
            </a:r>
          </a:p>
          <a:p>
            <a:pPr lvl="1">
              <a:buFont typeface="Wingdings" panose="05000000000000000000" pitchFamily="2" charset="2"/>
              <a:buChar char="§"/>
            </a:pPr>
            <a:r>
              <a:rPr lang="en-US" dirty="0"/>
              <a:t>Definition is in 18 </a:t>
            </a:r>
            <a:r>
              <a:rPr lang="en-US" dirty="0" err="1"/>
              <a:t>Pa.C.S</a:t>
            </a:r>
            <a:r>
              <a:rPr lang="en-US" dirty="0"/>
              <a:t>. § 9102: A “chronological listing of arrests, usually documented contemporaneous with the incident, which may include, but is not limited to, the name and address of the individual charged and the alleged offenses”</a:t>
            </a:r>
          </a:p>
          <a:p>
            <a:pPr marL="0" indent="0">
              <a:buNone/>
            </a:pPr>
            <a:endParaRPr lang="en-US" sz="2800" dirty="0"/>
          </a:p>
          <a:p>
            <a:pPr marL="0" indent="0">
              <a:buNone/>
            </a:pPr>
            <a:endParaRPr lang="en-US" sz="2800" dirty="0"/>
          </a:p>
        </p:txBody>
      </p:sp>
      <p:sp>
        <p:nvSpPr>
          <p:cNvPr id="4" name="Title 1">
            <a:extLst>
              <a:ext uri="{FF2B5EF4-FFF2-40B4-BE49-F238E27FC236}">
                <a16:creationId xmlns:a16="http://schemas.microsoft.com/office/drawing/2014/main" id="{DE8200C8-55CF-4E81-9AF5-91D79CB7033C}"/>
              </a:ext>
            </a:extLst>
          </p:cNvPr>
          <p:cNvSpPr txBox="1">
            <a:spLocks/>
          </p:cNvSpPr>
          <p:nvPr/>
        </p:nvSpPr>
        <p:spPr>
          <a:xfrm>
            <a:off x="615518" y="365921"/>
            <a:ext cx="10972800" cy="1143000"/>
          </a:xfrm>
          <a:prstGeom prst="rect">
            <a:avLst/>
          </a:prstGeom>
          <a:solidFill>
            <a:schemeClr val="accent1">
              <a:lumMod val="40000"/>
              <a:lumOff val="6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Arial Black" panose="020B0A04020102020204" pitchFamily="34" charset="0"/>
              </a:rPr>
              <a:t>Criminal Investigative Exemption</a:t>
            </a:r>
          </a:p>
        </p:txBody>
      </p:sp>
    </p:spTree>
    <p:extLst>
      <p:ext uri="{BB962C8B-B14F-4D97-AF65-F5344CB8AC3E}">
        <p14:creationId xmlns:p14="http://schemas.microsoft.com/office/powerpoint/2010/main" val="635259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600" dirty="0">
                <a:latin typeface="Arial Black" panose="020B0A04020102020204" pitchFamily="34" charset="0"/>
              </a:rPr>
              <a:t>Police Policies &amp; Training Records</a:t>
            </a:r>
            <a:endParaRPr lang="en-US" sz="3200" dirty="0">
              <a:latin typeface="Arial Black" panose="020B0A04020102020204" pitchFamily="34" charset="0"/>
            </a:endParaRPr>
          </a:p>
        </p:txBody>
      </p:sp>
      <p:sp>
        <p:nvSpPr>
          <p:cNvPr id="3" name="Content Placeholder 2"/>
          <p:cNvSpPr>
            <a:spLocks noGrp="1"/>
          </p:cNvSpPr>
          <p:nvPr>
            <p:ph idx="1"/>
          </p:nvPr>
        </p:nvSpPr>
        <p:spPr>
          <a:xfrm>
            <a:off x="609600" y="1600202"/>
            <a:ext cx="10972800" cy="5105398"/>
          </a:xfrm>
        </p:spPr>
        <p:txBody>
          <a:bodyPr>
            <a:normAutofit/>
          </a:bodyPr>
          <a:lstStyle/>
          <a:p>
            <a:pPr marL="0" indent="0">
              <a:buNone/>
            </a:pPr>
            <a:r>
              <a:rPr lang="en-US" b="1" u="sng" dirty="0"/>
              <a:t>Policies &amp; training records are often public, at least in part</a:t>
            </a:r>
          </a:p>
          <a:p>
            <a:r>
              <a:rPr lang="en-US" dirty="0"/>
              <a:t>Police department policies</a:t>
            </a:r>
          </a:p>
          <a:p>
            <a:pPr lvl="1">
              <a:buFont typeface="Wingdings" panose="05000000000000000000" pitchFamily="2" charset="2"/>
              <a:buChar char="§"/>
            </a:pPr>
            <a:r>
              <a:rPr lang="en-US" dirty="0"/>
              <a:t>Including department-wide training requirements</a:t>
            </a:r>
          </a:p>
          <a:p>
            <a:pPr lvl="1">
              <a:buFont typeface="Wingdings" panose="05000000000000000000" pitchFamily="2" charset="2"/>
              <a:buChar char="§"/>
            </a:pPr>
            <a:r>
              <a:rPr lang="en-US" dirty="0"/>
              <a:t>Some policies may be redacted</a:t>
            </a:r>
          </a:p>
          <a:p>
            <a:r>
              <a:rPr lang="en-US" dirty="0"/>
              <a:t>Individual officer training records may be available</a:t>
            </a:r>
          </a:p>
          <a:p>
            <a:pPr lvl="1">
              <a:buFont typeface="Wingdings" panose="05000000000000000000" pitchFamily="2" charset="2"/>
              <a:buChar char="§"/>
            </a:pPr>
            <a:r>
              <a:rPr lang="en-US" i="1" dirty="0"/>
              <a:t>Bucks County Courier Times </a:t>
            </a:r>
            <a:r>
              <a:rPr lang="en-US" dirty="0"/>
              <a:t>(April 19, 2019): “A veteran New Hope police officer who shot and wounded a Pipersville man after confusing his stun gun with his Glock 22, had not been re-certified in the use of his police-issued Taser since at least 2016, according to a review of records obtained by this news organization.”</a:t>
            </a:r>
          </a:p>
        </p:txBody>
      </p:sp>
    </p:spTree>
    <p:extLst>
      <p:ext uri="{BB962C8B-B14F-4D97-AF65-F5344CB8AC3E}">
        <p14:creationId xmlns:p14="http://schemas.microsoft.com/office/powerpoint/2010/main" val="419959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Appealing Denials From a</a:t>
            </a:r>
            <a:br>
              <a:rPr lang="en-US" sz="3200" dirty="0">
                <a:latin typeface="Arial Black" panose="020B0A04020102020204" pitchFamily="34" charset="0"/>
              </a:rPr>
            </a:br>
            <a:r>
              <a:rPr lang="en-US" sz="3200" dirty="0">
                <a:latin typeface="Arial Black" panose="020B0A04020102020204" pitchFamily="34" charset="0"/>
              </a:rPr>
              <a:t>Local Law Enforcement Agency</a:t>
            </a:r>
          </a:p>
        </p:txBody>
      </p:sp>
      <p:sp>
        <p:nvSpPr>
          <p:cNvPr id="3" name="Content Placeholder 2"/>
          <p:cNvSpPr>
            <a:spLocks noGrp="1"/>
          </p:cNvSpPr>
          <p:nvPr>
            <p:ph idx="1"/>
          </p:nvPr>
        </p:nvSpPr>
        <p:spPr/>
        <p:txBody>
          <a:bodyPr>
            <a:normAutofit fontScale="92500"/>
          </a:bodyPr>
          <a:lstStyle/>
          <a:p>
            <a:pPr marL="0" indent="0">
              <a:buNone/>
            </a:pPr>
            <a:r>
              <a:rPr lang="en-US" b="1" u="sng" dirty="0"/>
              <a:t>Certain appeals go to the local District Attorney:</a:t>
            </a:r>
          </a:p>
          <a:p>
            <a:r>
              <a:rPr lang="en-US" dirty="0"/>
              <a:t>Section 503(d)(2): “The district attorney of a county shall designate one or more appeals officers to hear appeals … relating to access to criminal investigative records … of a local agency of that county”</a:t>
            </a:r>
          </a:p>
          <a:p>
            <a:pPr lvl="1">
              <a:buFont typeface="Wingdings" panose="05000000000000000000" pitchFamily="2" charset="2"/>
              <a:buChar char="§"/>
            </a:pPr>
            <a:r>
              <a:rPr lang="en-US" dirty="0"/>
              <a:t>This alternative appeal process </a:t>
            </a:r>
            <a:r>
              <a:rPr lang="en-US" u="sng" dirty="0"/>
              <a:t>only</a:t>
            </a:r>
            <a:r>
              <a:rPr lang="en-US" dirty="0"/>
              <a:t> applies to denials based on 708(b)(16).</a:t>
            </a:r>
          </a:p>
          <a:p>
            <a:pPr lvl="1">
              <a:buFont typeface="Wingdings" panose="05000000000000000000" pitchFamily="2" charset="2"/>
              <a:buChar char="§"/>
            </a:pPr>
            <a:r>
              <a:rPr lang="en-US" dirty="0"/>
              <a:t>However: OOR always </a:t>
            </a:r>
            <a:r>
              <a:rPr lang="en-US" b="1" dirty="0"/>
              <a:t>transfers</a:t>
            </a:r>
            <a:r>
              <a:rPr lang="en-US" dirty="0"/>
              <a:t> such cases to the DA.</a:t>
            </a:r>
          </a:p>
          <a:p>
            <a:pPr lvl="2"/>
            <a:r>
              <a:rPr lang="en-US" dirty="0"/>
              <a:t>Appealing to OOR never hurts; sometimes OOR &amp; DA have joint jurisdiction.</a:t>
            </a:r>
          </a:p>
          <a:p>
            <a:r>
              <a:rPr lang="en-US" dirty="0"/>
              <a:t>OOR hears all cases involving Pennsylvania State Police</a:t>
            </a:r>
          </a:p>
          <a:p>
            <a:endParaRPr lang="en-US" dirty="0"/>
          </a:p>
        </p:txBody>
      </p:sp>
    </p:spTree>
    <p:extLst>
      <p:ext uri="{BB962C8B-B14F-4D97-AF65-F5344CB8AC3E}">
        <p14:creationId xmlns:p14="http://schemas.microsoft.com/office/powerpoint/2010/main" val="224571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Records Take Many Shapes</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The Right-to-Know Law…</a:t>
            </a:r>
          </a:p>
          <a:p>
            <a:r>
              <a:rPr lang="en-US" b="1" dirty="0"/>
              <a:t>Doesn’t</a:t>
            </a:r>
            <a:r>
              <a:rPr lang="en-US" dirty="0"/>
              <a:t> distinguish between formats</a:t>
            </a:r>
          </a:p>
          <a:p>
            <a:pPr lvl="1">
              <a:buFont typeface="Wingdings" panose="05000000000000000000" pitchFamily="2" charset="2"/>
              <a:buChar char="§"/>
            </a:pPr>
            <a:r>
              <a:rPr lang="en-US" dirty="0"/>
              <a:t>Paper, email, texts, social media, audio, video, etc.</a:t>
            </a:r>
          </a:p>
          <a:p>
            <a:r>
              <a:rPr lang="en-US" b="1" dirty="0"/>
              <a:t>Doesn’t</a:t>
            </a:r>
            <a:r>
              <a:rPr lang="en-US" dirty="0"/>
              <a:t> distinguish between agency &amp; personal devices</a:t>
            </a:r>
          </a:p>
          <a:p>
            <a:pPr lvl="1">
              <a:buFont typeface="Wingdings" panose="05000000000000000000" pitchFamily="2" charset="2"/>
              <a:buChar char="§"/>
            </a:pPr>
            <a:r>
              <a:rPr lang="en-US" dirty="0"/>
              <a:t>Or between agency &amp; personal email accounts</a:t>
            </a:r>
          </a:p>
          <a:p>
            <a:pPr lvl="1">
              <a:buFont typeface="Wingdings" panose="05000000000000000000" pitchFamily="2" charset="2"/>
              <a:buChar char="§"/>
            </a:pPr>
            <a:r>
              <a:rPr lang="en-US" dirty="0"/>
              <a:t>Or between agency &amp; personal social media accounts</a:t>
            </a:r>
          </a:p>
          <a:p>
            <a:r>
              <a:rPr lang="en-US" dirty="0"/>
              <a:t>All that matters: Is it a </a:t>
            </a:r>
            <a:r>
              <a:rPr lang="en-US" b="1" dirty="0"/>
              <a:t>record</a:t>
            </a:r>
            <a:r>
              <a:rPr lang="en-US" dirty="0"/>
              <a:t>? And if </a:t>
            </a:r>
            <a:r>
              <a:rPr lang="en-US" sz="3200" dirty="0"/>
              <a:t>so, is it a </a:t>
            </a:r>
            <a:r>
              <a:rPr lang="en-US" sz="3200" b="1" dirty="0">
                <a:solidFill>
                  <a:srgbClr val="FF0000"/>
                </a:solidFill>
              </a:rPr>
              <a:t>public </a:t>
            </a:r>
            <a:r>
              <a:rPr lang="en-US" sz="3200" b="1" dirty="0"/>
              <a:t>record</a:t>
            </a:r>
            <a:r>
              <a:rPr lang="en-US" sz="3200" dirty="0"/>
              <a:t>?</a:t>
            </a:r>
          </a:p>
        </p:txBody>
      </p:sp>
    </p:spTree>
    <p:extLst>
      <p:ext uri="{BB962C8B-B14F-4D97-AF65-F5344CB8AC3E}">
        <p14:creationId xmlns:p14="http://schemas.microsoft.com/office/powerpoint/2010/main" val="1651311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Requesting Police Recordings</a:t>
            </a:r>
          </a:p>
        </p:txBody>
      </p:sp>
      <p:sp>
        <p:nvSpPr>
          <p:cNvPr id="3" name="Content Placeholder 2"/>
          <p:cNvSpPr>
            <a:spLocks noGrp="1"/>
          </p:cNvSpPr>
          <p:nvPr>
            <p:ph idx="1"/>
          </p:nvPr>
        </p:nvSpPr>
        <p:spPr>
          <a:xfrm>
            <a:off x="609600" y="1600202"/>
            <a:ext cx="10972800" cy="5105398"/>
          </a:xfrm>
        </p:spPr>
        <p:txBody>
          <a:bodyPr>
            <a:normAutofit/>
          </a:bodyPr>
          <a:lstStyle/>
          <a:p>
            <a:pPr marL="0" indent="0">
              <a:buNone/>
            </a:pPr>
            <a:r>
              <a:rPr lang="en-US" b="1" u="sng" dirty="0"/>
              <a:t>RTKL does not apply to police recordings</a:t>
            </a:r>
          </a:p>
          <a:p>
            <a:r>
              <a:rPr lang="en-US" dirty="0"/>
              <a:t>Act 22 of 2017 covers </a:t>
            </a:r>
            <a:r>
              <a:rPr lang="en-US" b="1" dirty="0">
                <a:solidFill>
                  <a:srgbClr val="FF0000"/>
                </a:solidFill>
              </a:rPr>
              <a:t>police video &amp; audio recordings</a:t>
            </a:r>
          </a:p>
          <a:p>
            <a:r>
              <a:rPr lang="en-US" dirty="0"/>
              <a:t>Requests must be submitted within </a:t>
            </a:r>
            <a:r>
              <a:rPr lang="en-US" b="1" dirty="0"/>
              <a:t>60 days of recording date</a:t>
            </a:r>
          </a:p>
          <a:p>
            <a:pPr lvl="1">
              <a:buFont typeface="Wingdings" panose="05000000000000000000" pitchFamily="2" charset="2"/>
              <a:buChar char="§"/>
            </a:pPr>
            <a:r>
              <a:rPr lang="en-US" i="1" dirty="0"/>
              <a:t>Requests must be submitted via certified mail or in person</a:t>
            </a:r>
          </a:p>
          <a:p>
            <a:r>
              <a:rPr lang="en-US" dirty="0"/>
              <a:t>Agency has 30 days to respond, may deny for various reasons</a:t>
            </a:r>
          </a:p>
          <a:p>
            <a:r>
              <a:rPr lang="en-US" dirty="0"/>
              <a:t>Denials may be appealed within 30 days to court; $125 fee</a:t>
            </a:r>
          </a:p>
          <a:p>
            <a:r>
              <a:rPr lang="en-US" dirty="0"/>
              <a:t>Law enforcement agencies &amp; DAs have fairly broad discretion to release a recording (with or without a written request)</a:t>
            </a:r>
          </a:p>
          <a:p>
            <a:r>
              <a:rPr lang="en-US" dirty="0">
                <a:hlinkClick r:id="rId2"/>
              </a:rPr>
              <a:t>More info on OOR website</a:t>
            </a:r>
            <a:endParaRPr lang="en-US" dirty="0"/>
          </a:p>
        </p:txBody>
      </p:sp>
    </p:spTree>
    <p:extLst>
      <p:ext uri="{BB962C8B-B14F-4D97-AF65-F5344CB8AC3E}">
        <p14:creationId xmlns:p14="http://schemas.microsoft.com/office/powerpoint/2010/main" val="304188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88BD-08CD-40F5-995C-40655E26229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D9CC32-C876-4477-B658-151A34CA6FEC}"/>
              </a:ext>
            </a:extLst>
          </p:cNvPr>
          <p:cNvSpPr>
            <a:spLocks noGrp="1"/>
          </p:cNvSpPr>
          <p:nvPr>
            <p:ph idx="1"/>
          </p:nvPr>
        </p:nvSpPr>
        <p:spPr>
          <a:xfrm>
            <a:off x="609600" y="1600202"/>
            <a:ext cx="10972800" cy="5105398"/>
          </a:xfrm>
        </p:spPr>
        <p:txBody>
          <a:bodyPr>
            <a:normAutofit/>
          </a:bodyPr>
          <a:lstStyle/>
          <a:p>
            <a:pPr marL="0" indent="0">
              <a:buNone/>
            </a:pPr>
            <a:r>
              <a:rPr lang="en-US" b="1" u="sng" dirty="0"/>
              <a:t>Section 708(b)(18) gives agencies discretion on 911 calls</a:t>
            </a:r>
          </a:p>
          <a:p>
            <a:r>
              <a:rPr lang="en-US" dirty="0"/>
              <a:t>Call </a:t>
            </a:r>
            <a:r>
              <a:rPr lang="en-US" b="1" dirty="0">
                <a:solidFill>
                  <a:srgbClr val="FF0000"/>
                </a:solidFill>
              </a:rPr>
              <a:t>recordings &amp; transcripts </a:t>
            </a:r>
            <a:r>
              <a:rPr lang="en-US" dirty="0"/>
              <a:t>can be released </a:t>
            </a:r>
            <a:r>
              <a:rPr lang="en-US" i="1" dirty="0"/>
              <a:t>if</a:t>
            </a:r>
            <a:r>
              <a:rPr lang="en-US" dirty="0"/>
              <a:t> the agency or a court determines that the public interest in disclosure outweighs the interest in nondisclosure</a:t>
            </a:r>
            <a:endParaRPr lang="en-US" b="1" dirty="0">
              <a:solidFill>
                <a:srgbClr val="FF0000"/>
              </a:solidFill>
            </a:endParaRPr>
          </a:p>
          <a:p>
            <a:r>
              <a:rPr lang="en-US" b="1" dirty="0"/>
              <a:t>Time Response Logs </a:t>
            </a:r>
            <a:r>
              <a:rPr lang="en-US" dirty="0"/>
              <a:t>are </a:t>
            </a:r>
            <a:r>
              <a:rPr lang="en-US" b="1" dirty="0">
                <a:solidFill>
                  <a:srgbClr val="FF0000"/>
                </a:solidFill>
              </a:rPr>
              <a:t>public</a:t>
            </a:r>
          </a:p>
          <a:p>
            <a:pPr lvl="1">
              <a:buFont typeface="Wingdings" panose="05000000000000000000" pitchFamily="2" charset="2"/>
              <a:buChar char="§"/>
            </a:pPr>
            <a:r>
              <a:rPr lang="en-US" dirty="0"/>
              <a:t>“Time Response Log” not defined; at a minimum, location info should include closest cross street, block identifier or mile marker</a:t>
            </a:r>
          </a:p>
          <a:p>
            <a:pPr lvl="1">
              <a:buFont typeface="Wingdings" panose="05000000000000000000" pitchFamily="2" charset="2"/>
              <a:buChar char="§"/>
            </a:pPr>
            <a:r>
              <a:rPr lang="en-US" dirty="0"/>
              <a:t>Log should also include date, call time, dispatch time, responding unit, time of arrival on scene, release time &amp; nature of the call</a:t>
            </a:r>
          </a:p>
        </p:txBody>
      </p:sp>
      <p:sp>
        <p:nvSpPr>
          <p:cNvPr id="4" name="Title 1">
            <a:extLst>
              <a:ext uri="{FF2B5EF4-FFF2-40B4-BE49-F238E27FC236}">
                <a16:creationId xmlns:a16="http://schemas.microsoft.com/office/drawing/2014/main" id="{DE8200C8-55CF-4E81-9AF5-91D79CB7033C}"/>
              </a:ext>
            </a:extLst>
          </p:cNvPr>
          <p:cNvSpPr txBox="1">
            <a:spLocks/>
          </p:cNvSpPr>
          <p:nvPr/>
        </p:nvSpPr>
        <p:spPr>
          <a:xfrm>
            <a:off x="615518" y="365921"/>
            <a:ext cx="10972800" cy="1143000"/>
          </a:xfrm>
          <a:prstGeom prst="rect">
            <a:avLst/>
          </a:prstGeom>
          <a:solidFill>
            <a:schemeClr val="accent1">
              <a:lumMod val="40000"/>
              <a:lumOff val="6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Arial Black" panose="020B0A04020102020204" pitchFamily="34" charset="0"/>
              </a:rPr>
              <a:t>911 Recordings &amp; Transcripts</a:t>
            </a:r>
          </a:p>
        </p:txBody>
      </p:sp>
    </p:spTree>
    <p:extLst>
      <p:ext uri="{BB962C8B-B14F-4D97-AF65-F5344CB8AC3E}">
        <p14:creationId xmlns:p14="http://schemas.microsoft.com/office/powerpoint/2010/main" val="229642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solidFill>
            <a:schemeClr val="accent1">
              <a:lumMod val="40000"/>
              <a:lumOff val="60000"/>
            </a:schemeClr>
          </a:solidFill>
        </p:spPr>
        <p:txBody>
          <a:bodyPr>
            <a:normAutofit/>
          </a:bodyPr>
          <a:lstStyle/>
          <a:p>
            <a:r>
              <a:rPr lang="en-US" sz="3200" dirty="0">
                <a:latin typeface="Arial Black" panose="020B0A04020102020204" pitchFamily="34" charset="0"/>
              </a:rPr>
              <a:t>Personal Identification Info Exemption</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Section 708(b)(6) allows agencies to withhold:</a:t>
            </a:r>
          </a:p>
          <a:p>
            <a:r>
              <a:rPr lang="en-US" dirty="0"/>
              <a:t>Social Security number, driver’s license number</a:t>
            </a:r>
          </a:p>
          <a:p>
            <a:r>
              <a:rPr lang="en-US" dirty="0"/>
              <a:t>Personal financial information</a:t>
            </a:r>
          </a:p>
          <a:p>
            <a:r>
              <a:rPr lang="en-US" dirty="0"/>
              <a:t>Personal telephone number &amp; email address</a:t>
            </a:r>
          </a:p>
          <a:p>
            <a:pPr lvl="1">
              <a:buFont typeface="Wingdings" panose="05000000000000000000" pitchFamily="2" charset="2"/>
              <a:buChar char="§"/>
            </a:pPr>
            <a:r>
              <a:rPr lang="en-US" dirty="0"/>
              <a:t>Unless held out to the public</a:t>
            </a:r>
          </a:p>
          <a:p>
            <a:r>
              <a:rPr lang="en-US" dirty="0"/>
              <a:t>Marital status, spouse’s name, dependent info</a:t>
            </a:r>
          </a:p>
          <a:p>
            <a:r>
              <a:rPr lang="en-US" dirty="0"/>
              <a:t>Home address of a judge or police officer</a:t>
            </a:r>
          </a:p>
        </p:txBody>
      </p:sp>
    </p:spTree>
    <p:extLst>
      <p:ext uri="{BB962C8B-B14F-4D97-AF65-F5344CB8AC3E}">
        <p14:creationId xmlns:p14="http://schemas.microsoft.com/office/powerpoint/2010/main" val="896890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solidFill>
            <a:schemeClr val="accent1">
              <a:lumMod val="40000"/>
              <a:lumOff val="60000"/>
            </a:schemeClr>
          </a:solidFill>
        </p:spPr>
        <p:txBody>
          <a:bodyPr>
            <a:normAutofit/>
          </a:bodyPr>
          <a:lstStyle/>
          <a:p>
            <a:r>
              <a:rPr lang="en-US" sz="3200" dirty="0">
                <a:latin typeface="Arial Black" panose="020B0A04020102020204" pitchFamily="34" charset="0"/>
              </a:rPr>
              <a:t>Internal, Predecisional Deliberations</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Section 708(b)(10) allows agencies to withhold:</a:t>
            </a:r>
          </a:p>
          <a:p>
            <a:r>
              <a:rPr lang="en-US" dirty="0"/>
              <a:t>The “internal, predecisional deliberations of an agency”</a:t>
            </a:r>
          </a:p>
          <a:p>
            <a:pPr lvl="1">
              <a:buFont typeface="Wingdings" panose="05000000000000000000" pitchFamily="2" charset="2"/>
              <a:buChar char="§"/>
            </a:pPr>
            <a:r>
              <a:rPr lang="en-US" dirty="0"/>
              <a:t>Must be internal to agency; </a:t>
            </a:r>
            <a:r>
              <a:rPr lang="en-US" b="1" u="sng" dirty="0"/>
              <a:t>and</a:t>
            </a:r>
          </a:p>
          <a:p>
            <a:pPr lvl="1">
              <a:buFont typeface="Wingdings" panose="05000000000000000000" pitchFamily="2" charset="2"/>
              <a:buChar char="§"/>
            </a:pPr>
            <a:r>
              <a:rPr lang="en-US" dirty="0"/>
              <a:t>Must be prior to a decision; </a:t>
            </a:r>
            <a:r>
              <a:rPr lang="en-US" b="1" u="sng" dirty="0"/>
              <a:t>and</a:t>
            </a:r>
          </a:p>
          <a:p>
            <a:pPr lvl="1">
              <a:buFont typeface="Wingdings" panose="05000000000000000000" pitchFamily="2" charset="2"/>
              <a:buChar char="§"/>
            </a:pPr>
            <a:r>
              <a:rPr lang="en-US" dirty="0"/>
              <a:t>Must be deliberative in nature</a:t>
            </a:r>
          </a:p>
          <a:p>
            <a:pPr lvl="1">
              <a:buFont typeface="Wingdings" panose="05000000000000000000" pitchFamily="2" charset="2"/>
              <a:buChar char="§"/>
            </a:pPr>
            <a:r>
              <a:rPr lang="en-US" i="1" dirty="0"/>
              <a:t>Factual information (e.g., numerical data) cannot be withheld with this exemption – even if surrounding material must be redacted</a:t>
            </a:r>
          </a:p>
          <a:p>
            <a:r>
              <a:rPr lang="en-US" dirty="0"/>
              <a:t>Budget &amp; legislative strategies</a:t>
            </a:r>
          </a:p>
        </p:txBody>
      </p:sp>
    </p:spTree>
    <p:extLst>
      <p:ext uri="{BB962C8B-B14F-4D97-AF65-F5344CB8AC3E}">
        <p14:creationId xmlns:p14="http://schemas.microsoft.com/office/powerpoint/2010/main" val="230325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solidFill>
            <a:schemeClr val="accent1">
              <a:lumMod val="40000"/>
              <a:lumOff val="60000"/>
            </a:schemeClr>
          </a:solidFill>
        </p:spPr>
        <p:txBody>
          <a:bodyPr>
            <a:normAutofit/>
          </a:bodyPr>
          <a:lstStyle/>
          <a:p>
            <a:r>
              <a:rPr lang="en-US" sz="3200" dirty="0">
                <a:latin typeface="Arial Black" panose="020B0A04020102020204" pitchFamily="34" charset="0"/>
              </a:rPr>
              <a:t>Certain Agency Employee Information</a:t>
            </a:r>
          </a:p>
        </p:txBody>
      </p:sp>
      <p:sp>
        <p:nvSpPr>
          <p:cNvPr id="3" name="Content Placeholder 2"/>
          <p:cNvSpPr>
            <a:spLocks noGrp="1"/>
          </p:cNvSpPr>
          <p:nvPr>
            <p:ph idx="1"/>
          </p:nvPr>
        </p:nvSpPr>
        <p:spPr>
          <a:xfrm>
            <a:off x="609600" y="1600200"/>
            <a:ext cx="10972800" cy="4876800"/>
          </a:xfrm>
        </p:spPr>
        <p:txBody>
          <a:bodyPr>
            <a:normAutofit lnSpcReduction="10000"/>
          </a:bodyPr>
          <a:lstStyle/>
          <a:p>
            <a:pPr marL="0" indent="0">
              <a:buNone/>
            </a:pPr>
            <a:r>
              <a:rPr lang="en-US" b="1" u="sng" dirty="0"/>
              <a:t>Section 708(b)(7) allows agencies to withhold:</a:t>
            </a:r>
          </a:p>
          <a:p>
            <a:r>
              <a:rPr lang="en-US" dirty="0"/>
              <a:t>The following records relating to an agency employee:</a:t>
            </a:r>
          </a:p>
          <a:p>
            <a:pPr lvl="1">
              <a:buFont typeface="Wingdings" panose="05000000000000000000" pitchFamily="2" charset="2"/>
              <a:buChar char="§"/>
            </a:pPr>
            <a:r>
              <a:rPr lang="en-US" dirty="0"/>
              <a:t>Information regarding discipline, demotion or discharge – except the “final action of an agency that results in demotion or discharge”</a:t>
            </a:r>
          </a:p>
          <a:p>
            <a:pPr lvl="1">
              <a:buFont typeface="Wingdings" panose="05000000000000000000" pitchFamily="2" charset="2"/>
              <a:buChar char="§"/>
            </a:pPr>
            <a:r>
              <a:rPr lang="en-US" dirty="0"/>
              <a:t>Letter of reference (not for certain appointees)</a:t>
            </a:r>
          </a:p>
          <a:p>
            <a:pPr lvl="1">
              <a:buFont typeface="Wingdings" panose="05000000000000000000" pitchFamily="2" charset="2"/>
              <a:buChar char="§"/>
            </a:pPr>
            <a:r>
              <a:rPr lang="en-US" dirty="0"/>
              <a:t>Performance rating or review</a:t>
            </a:r>
          </a:p>
          <a:p>
            <a:pPr lvl="1">
              <a:buFont typeface="Wingdings" panose="05000000000000000000" pitchFamily="2" charset="2"/>
              <a:buChar char="§"/>
            </a:pPr>
            <a:r>
              <a:rPr lang="en-US" dirty="0"/>
              <a:t>Civil service test results</a:t>
            </a:r>
          </a:p>
          <a:p>
            <a:pPr lvl="1">
              <a:buFont typeface="Wingdings" panose="05000000000000000000" pitchFamily="2" charset="2"/>
              <a:buChar char="§"/>
            </a:pPr>
            <a:r>
              <a:rPr lang="en-US" dirty="0"/>
              <a:t>Written criticisms of an employee</a:t>
            </a:r>
          </a:p>
          <a:p>
            <a:pPr lvl="1">
              <a:buFont typeface="Wingdings" panose="05000000000000000000" pitchFamily="2" charset="2"/>
              <a:buChar char="§"/>
            </a:pPr>
            <a:r>
              <a:rPr lang="en-US" dirty="0"/>
              <a:t>Grievance material</a:t>
            </a:r>
          </a:p>
          <a:p>
            <a:pPr lvl="1">
              <a:buFont typeface="Wingdings" panose="05000000000000000000" pitchFamily="2" charset="2"/>
              <a:buChar char="§"/>
            </a:pPr>
            <a:r>
              <a:rPr lang="en-US" dirty="0"/>
              <a:t>Employment application of someone </a:t>
            </a:r>
            <a:r>
              <a:rPr lang="en-US" i="1" dirty="0"/>
              <a:t>not</a:t>
            </a:r>
            <a:r>
              <a:rPr lang="en-US" dirty="0"/>
              <a:t> hired by agency</a:t>
            </a:r>
          </a:p>
        </p:txBody>
      </p:sp>
    </p:spTree>
    <p:extLst>
      <p:ext uri="{BB962C8B-B14F-4D97-AF65-F5344CB8AC3E}">
        <p14:creationId xmlns:p14="http://schemas.microsoft.com/office/powerpoint/2010/main" val="3788717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solidFill>
            <a:schemeClr val="accent1">
              <a:lumMod val="40000"/>
              <a:lumOff val="60000"/>
            </a:schemeClr>
          </a:solidFill>
        </p:spPr>
        <p:txBody>
          <a:bodyPr>
            <a:normAutofit/>
          </a:bodyPr>
          <a:lstStyle/>
          <a:p>
            <a:r>
              <a:rPr lang="en-US" sz="3200" dirty="0">
                <a:latin typeface="Arial Black" panose="020B0A04020102020204" pitchFamily="34" charset="0"/>
              </a:rPr>
              <a:t>Personal Security Exemption</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Section 708(b)(1) allows agencies to withhold:</a:t>
            </a:r>
          </a:p>
          <a:p>
            <a:r>
              <a:rPr lang="en-US" dirty="0"/>
              <a:t>Records “reasonably likely to result in a substantial and demonstrable risk of physical harm to … an individual.”</a:t>
            </a:r>
          </a:p>
          <a:p>
            <a:r>
              <a:rPr lang="en-US" dirty="0">
                <a:hlinkClick r:id="rId2"/>
              </a:rPr>
              <a:t>2019-0215</a:t>
            </a:r>
            <a:r>
              <a:rPr lang="en-US" dirty="0"/>
              <a:t>: Request sought records related to ShotSpotter</a:t>
            </a:r>
          </a:p>
          <a:p>
            <a:pPr lvl="1">
              <a:buFont typeface="Wingdings" panose="05000000000000000000" pitchFamily="2" charset="2"/>
              <a:buChar char="§"/>
            </a:pPr>
            <a:r>
              <a:rPr lang="en-US" dirty="0"/>
              <a:t>Digital data incl. timestamps, locations, audio clips</a:t>
            </a:r>
          </a:p>
          <a:p>
            <a:pPr lvl="1">
              <a:buFont typeface="Wingdings" panose="05000000000000000000" pitchFamily="2" charset="2"/>
              <a:buChar char="§"/>
            </a:pPr>
            <a:r>
              <a:rPr lang="en-US" dirty="0"/>
              <a:t>Appeal granted in part, denied in part, transferred in part</a:t>
            </a:r>
          </a:p>
          <a:p>
            <a:pPr lvl="1">
              <a:buFont typeface="Wingdings" panose="05000000000000000000" pitchFamily="2" charset="2"/>
              <a:buChar char="§"/>
            </a:pPr>
            <a:r>
              <a:rPr lang="en-US" dirty="0"/>
              <a:t>Currently pending in Allegheny County Court of Common Pleas</a:t>
            </a:r>
          </a:p>
        </p:txBody>
      </p:sp>
    </p:spTree>
    <p:extLst>
      <p:ext uri="{BB962C8B-B14F-4D97-AF65-F5344CB8AC3E}">
        <p14:creationId xmlns:p14="http://schemas.microsoft.com/office/powerpoint/2010/main" val="4129516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solidFill>
            <a:schemeClr val="accent1">
              <a:lumMod val="40000"/>
              <a:lumOff val="60000"/>
            </a:schemeClr>
          </a:solidFill>
        </p:spPr>
        <p:txBody>
          <a:bodyPr>
            <a:normAutofit/>
          </a:bodyPr>
          <a:lstStyle/>
          <a:p>
            <a:r>
              <a:rPr lang="en-US" sz="3200" dirty="0">
                <a:latin typeface="Arial Black" panose="020B0A04020102020204" pitchFamily="34" charset="0"/>
              </a:rPr>
              <a:t>Public Safety Exemption</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Section 708(b)(2) allows agencies to withhold:</a:t>
            </a:r>
          </a:p>
          <a:p>
            <a:r>
              <a:rPr lang="en-US" dirty="0"/>
              <a:t>Records “reasonably likely to jeopardize or threaten public safety or preparedness”</a:t>
            </a:r>
          </a:p>
          <a:p>
            <a:r>
              <a:rPr lang="en-US" dirty="0">
                <a:hlinkClick r:id="rId2"/>
              </a:rPr>
              <a:t>2019-1265</a:t>
            </a:r>
            <a:r>
              <a:rPr lang="en-US" dirty="0"/>
              <a:t>: Sought records related to surveillance cameras</a:t>
            </a:r>
          </a:p>
          <a:p>
            <a:pPr lvl="1">
              <a:buFont typeface="Wingdings" panose="05000000000000000000" pitchFamily="2" charset="2"/>
              <a:buChar char="§"/>
            </a:pPr>
            <a:r>
              <a:rPr lang="en-US" dirty="0"/>
              <a:t>Agency </a:t>
            </a:r>
            <a:r>
              <a:rPr lang="en-US" b="1" dirty="0"/>
              <a:t>cannot</a:t>
            </a:r>
            <a:r>
              <a:rPr lang="en-US" dirty="0"/>
              <a:t> withhold vendor names</a:t>
            </a:r>
          </a:p>
          <a:p>
            <a:pPr lvl="1">
              <a:buFont typeface="Wingdings" panose="05000000000000000000" pitchFamily="2" charset="2"/>
              <a:buChar char="§"/>
            </a:pPr>
            <a:r>
              <a:rPr lang="en-US" dirty="0"/>
              <a:t>Agency </a:t>
            </a:r>
            <a:r>
              <a:rPr lang="en-US" b="1" dirty="0"/>
              <a:t>cannot</a:t>
            </a:r>
            <a:r>
              <a:rPr lang="en-US" dirty="0"/>
              <a:t> withhold types of surveillance cameras purchased</a:t>
            </a:r>
          </a:p>
          <a:p>
            <a:pPr lvl="1">
              <a:buFont typeface="Wingdings" panose="05000000000000000000" pitchFamily="2" charset="2"/>
              <a:buChar char="§"/>
            </a:pPr>
            <a:r>
              <a:rPr lang="en-US" dirty="0"/>
              <a:t>Agency </a:t>
            </a:r>
            <a:r>
              <a:rPr lang="en-US" b="1" dirty="0"/>
              <a:t>can</a:t>
            </a:r>
            <a:r>
              <a:rPr lang="en-US" dirty="0"/>
              <a:t> withhold specific locations of the cameras</a:t>
            </a:r>
          </a:p>
        </p:txBody>
      </p:sp>
    </p:spTree>
    <p:extLst>
      <p:ext uri="{BB962C8B-B14F-4D97-AF65-F5344CB8AC3E}">
        <p14:creationId xmlns:p14="http://schemas.microsoft.com/office/powerpoint/2010/main" val="833390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solidFill>
            <a:schemeClr val="accent1">
              <a:lumMod val="40000"/>
              <a:lumOff val="60000"/>
            </a:schemeClr>
          </a:solidFill>
        </p:spPr>
        <p:txBody>
          <a:bodyPr>
            <a:normAutofit/>
          </a:bodyPr>
          <a:lstStyle/>
          <a:p>
            <a:r>
              <a:rPr lang="en-US" sz="3200" dirty="0">
                <a:latin typeface="Arial Black" panose="020B0A04020102020204" pitchFamily="34" charset="0"/>
              </a:rPr>
              <a:t>Tip: Communicate with the Agency</a:t>
            </a:r>
          </a:p>
        </p:txBody>
      </p:sp>
      <p:sp>
        <p:nvSpPr>
          <p:cNvPr id="3" name="Content Placeholder 2"/>
          <p:cNvSpPr>
            <a:spLocks noGrp="1"/>
          </p:cNvSpPr>
          <p:nvPr>
            <p:ph idx="1"/>
          </p:nvPr>
        </p:nvSpPr>
        <p:spPr>
          <a:xfrm>
            <a:off x="609600" y="1600200"/>
            <a:ext cx="10972800" cy="4876800"/>
          </a:xfrm>
        </p:spPr>
        <p:txBody>
          <a:bodyPr>
            <a:normAutofit lnSpcReduction="10000"/>
          </a:bodyPr>
          <a:lstStyle/>
          <a:p>
            <a:pPr marL="0" indent="0">
              <a:buNone/>
            </a:pPr>
            <a:r>
              <a:rPr lang="en-US" b="1" u="sng" dirty="0"/>
              <a:t>Good communication can prevent and solve many issues</a:t>
            </a:r>
          </a:p>
          <a:p>
            <a:r>
              <a:rPr lang="en-US" dirty="0"/>
              <a:t>Good practice to let agency know you’re willing to talk</a:t>
            </a:r>
          </a:p>
          <a:p>
            <a:r>
              <a:rPr lang="en-US" dirty="0"/>
              <a:t>Requesters often submit broad requests to ensure they get all the records they want</a:t>
            </a:r>
          </a:p>
          <a:p>
            <a:pPr lvl="1">
              <a:buFont typeface="Wingdings" panose="05000000000000000000" pitchFamily="2" charset="2"/>
              <a:buChar char="§"/>
            </a:pPr>
            <a:r>
              <a:rPr lang="en-US" dirty="0"/>
              <a:t>Understandable, but can be expensive &amp; frustrating</a:t>
            </a:r>
          </a:p>
          <a:p>
            <a:pPr lvl="1">
              <a:buFont typeface="Wingdings" panose="05000000000000000000" pitchFamily="2" charset="2"/>
              <a:buChar char="§"/>
            </a:pPr>
            <a:r>
              <a:rPr lang="en-US" dirty="0"/>
              <a:t>Requesters don’t want surprise bills</a:t>
            </a:r>
          </a:p>
          <a:p>
            <a:pPr lvl="1">
              <a:buFont typeface="Wingdings" panose="05000000000000000000" pitchFamily="2" charset="2"/>
              <a:buChar char="§"/>
            </a:pPr>
            <a:r>
              <a:rPr lang="en-US" dirty="0"/>
              <a:t>Agencies don’t want unnecessary work</a:t>
            </a:r>
          </a:p>
          <a:p>
            <a:r>
              <a:rPr lang="en-US" dirty="0"/>
              <a:t>Many agencies willing to discuss requests</a:t>
            </a:r>
          </a:p>
          <a:p>
            <a:r>
              <a:rPr lang="en-US" dirty="0"/>
              <a:t>If agreement reached on revised request, </a:t>
            </a:r>
            <a:r>
              <a:rPr lang="en-US" b="1" dirty="0">
                <a:solidFill>
                  <a:srgbClr val="FF0000"/>
                </a:solidFill>
              </a:rPr>
              <a:t>put it in writing</a:t>
            </a:r>
          </a:p>
        </p:txBody>
      </p:sp>
    </p:spTree>
    <p:extLst>
      <p:ext uri="{BB962C8B-B14F-4D97-AF65-F5344CB8AC3E}">
        <p14:creationId xmlns:p14="http://schemas.microsoft.com/office/powerpoint/2010/main" val="1298089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solidFill>
            <a:schemeClr val="accent1">
              <a:lumMod val="40000"/>
              <a:lumOff val="60000"/>
            </a:schemeClr>
          </a:solidFill>
        </p:spPr>
        <p:txBody>
          <a:bodyPr>
            <a:normAutofit/>
          </a:bodyPr>
          <a:lstStyle/>
          <a:p>
            <a:r>
              <a:rPr lang="en-US" sz="3200" dirty="0">
                <a:latin typeface="Arial Black" panose="020B0A04020102020204" pitchFamily="34" charset="0"/>
              </a:rPr>
              <a:t>Tip: Communicate with the Agency</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Reason for making RTKL request</a:t>
            </a:r>
          </a:p>
          <a:p>
            <a:r>
              <a:rPr lang="en-US" dirty="0"/>
              <a:t>Agency cannot require requester to provide reason for request</a:t>
            </a:r>
          </a:p>
          <a:p>
            <a:r>
              <a:rPr lang="en-US" dirty="0"/>
              <a:t>They can ask, but requester can decline to answer</a:t>
            </a:r>
          </a:p>
          <a:p>
            <a:r>
              <a:rPr lang="en-US" dirty="0"/>
              <a:t>However, requester may sometimes want to provide info</a:t>
            </a:r>
          </a:p>
          <a:p>
            <a:pPr lvl="1">
              <a:buFont typeface="Wingdings" panose="05000000000000000000" pitchFamily="2" charset="2"/>
              <a:buChar char="§"/>
            </a:pPr>
            <a:r>
              <a:rPr lang="en-US" dirty="0"/>
              <a:t>Can help agency understand request &amp; speed response</a:t>
            </a:r>
          </a:p>
          <a:p>
            <a:pPr lvl="1">
              <a:buFont typeface="Wingdings" panose="05000000000000000000" pitchFamily="2" charset="2"/>
              <a:buChar char="§"/>
            </a:pPr>
            <a:r>
              <a:rPr lang="en-US" dirty="0"/>
              <a:t>Can help reduce number of valueless records received</a:t>
            </a:r>
          </a:p>
          <a:p>
            <a:pPr lvl="1">
              <a:buFont typeface="Wingdings" panose="05000000000000000000" pitchFamily="2" charset="2"/>
              <a:buChar char="§"/>
            </a:pPr>
            <a:r>
              <a:rPr lang="en-US" dirty="0"/>
              <a:t>Can reduce cost if hard copies must be made</a:t>
            </a:r>
          </a:p>
        </p:txBody>
      </p:sp>
    </p:spTree>
    <p:extLst>
      <p:ext uri="{BB962C8B-B14F-4D97-AF65-F5344CB8AC3E}">
        <p14:creationId xmlns:p14="http://schemas.microsoft.com/office/powerpoint/2010/main" val="1853681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Appealing a RTKL Denial</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Most denials can be appealed to the OOR</a:t>
            </a:r>
          </a:p>
          <a:p>
            <a:r>
              <a:rPr lang="en-US" dirty="0"/>
              <a:t>Denied requests can be appealed within </a:t>
            </a:r>
            <a:r>
              <a:rPr lang="en-US" b="1" dirty="0">
                <a:solidFill>
                  <a:srgbClr val="FF0000"/>
                </a:solidFill>
              </a:rPr>
              <a:t>15 business days</a:t>
            </a:r>
          </a:p>
          <a:p>
            <a:r>
              <a:rPr lang="en-US" dirty="0"/>
              <a:t>Most appeals filed with the OOR</a:t>
            </a:r>
          </a:p>
          <a:p>
            <a:pPr lvl="1">
              <a:buFont typeface="Wingdings" panose="05000000000000000000" pitchFamily="2" charset="2"/>
              <a:buChar char="§"/>
            </a:pPr>
            <a:r>
              <a:rPr lang="en-US" dirty="0"/>
              <a:t>Not Attorney General, Auditor General, Treasurer, General Assembly</a:t>
            </a:r>
          </a:p>
          <a:p>
            <a:pPr lvl="1">
              <a:buFont typeface="Wingdings" panose="05000000000000000000" pitchFamily="2" charset="2"/>
              <a:buChar char="§"/>
            </a:pPr>
            <a:r>
              <a:rPr lang="en-US" dirty="0"/>
              <a:t>Not Courts (requests &amp; appeals governed by Rule 509)</a:t>
            </a:r>
          </a:p>
          <a:p>
            <a:pPr lvl="1">
              <a:buFont typeface="Wingdings" panose="05000000000000000000" pitchFamily="2" charset="2"/>
              <a:buChar char="§"/>
            </a:pPr>
            <a:r>
              <a:rPr lang="en-US" dirty="0"/>
              <a:t>Denials from local agencies based on criminal investigatory records appealed to county DA (but PSP denials appealed to OOR)</a:t>
            </a:r>
          </a:p>
          <a:p>
            <a:r>
              <a:rPr lang="en-US" dirty="0"/>
              <a:t>Can also appeal redactions (which are denials) &amp; </a:t>
            </a:r>
            <a:r>
              <a:rPr lang="en-US" b="1" u="sng" dirty="0">
                <a:solidFill>
                  <a:srgbClr val="FF0000"/>
                </a:solidFill>
              </a:rPr>
              <a:t>fees</a:t>
            </a:r>
          </a:p>
        </p:txBody>
      </p:sp>
    </p:spTree>
    <p:extLst>
      <p:ext uri="{BB962C8B-B14F-4D97-AF65-F5344CB8AC3E}">
        <p14:creationId xmlns:p14="http://schemas.microsoft.com/office/powerpoint/2010/main" val="3070269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Right-to-Know Law Basics</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All state &amp; local government records </a:t>
            </a:r>
            <a:r>
              <a:rPr lang="en-US" b="1" u="sng" dirty="0">
                <a:solidFill>
                  <a:srgbClr val="FF0000"/>
                </a:solidFill>
              </a:rPr>
              <a:t>presumed</a:t>
            </a:r>
            <a:r>
              <a:rPr lang="en-US" b="1" u="sng" dirty="0"/>
              <a:t> to be public</a:t>
            </a:r>
          </a:p>
          <a:p>
            <a:r>
              <a:rPr lang="en-US" dirty="0"/>
              <a:t>30 exceptions in RTKL allow records to be withheld</a:t>
            </a:r>
          </a:p>
          <a:p>
            <a:pPr lvl="1">
              <a:buFont typeface="Wingdings" panose="05000000000000000000" pitchFamily="2" charset="2"/>
              <a:buChar char="§"/>
            </a:pPr>
            <a:r>
              <a:rPr lang="en-US" dirty="0"/>
              <a:t>Fewer apply to financial records &amp; aggregated data</a:t>
            </a:r>
          </a:p>
          <a:p>
            <a:r>
              <a:rPr lang="en-US" dirty="0"/>
              <a:t>Other laws &amp; regulations (e.g., HIPAA, FERPA)</a:t>
            </a:r>
          </a:p>
          <a:p>
            <a:r>
              <a:rPr lang="en-US" dirty="0"/>
              <a:t>Attorney-client privilege &amp; other privileges</a:t>
            </a:r>
          </a:p>
          <a:p>
            <a:pPr lvl="1">
              <a:buFont typeface="Wingdings" panose="05000000000000000000" pitchFamily="2" charset="2"/>
              <a:buChar char="§"/>
            </a:pPr>
            <a:r>
              <a:rPr lang="en-US" dirty="0"/>
              <a:t>Only if recognized by PA courts; not “self-critical evaluation”</a:t>
            </a:r>
          </a:p>
          <a:p>
            <a:r>
              <a:rPr lang="en-US" dirty="0"/>
              <a:t>Records can be made non-public by court order</a:t>
            </a:r>
          </a:p>
          <a:p>
            <a:r>
              <a:rPr lang="en-US" dirty="0"/>
              <a:t>When a denial is appealed, </a:t>
            </a:r>
            <a:r>
              <a:rPr lang="en-US" b="1" i="1" dirty="0"/>
              <a:t>agency bears burden of proof</a:t>
            </a:r>
          </a:p>
        </p:txBody>
      </p:sp>
    </p:spTree>
    <p:extLst>
      <p:ext uri="{BB962C8B-B14F-4D97-AF65-F5344CB8AC3E}">
        <p14:creationId xmlns:p14="http://schemas.microsoft.com/office/powerpoint/2010/main" val="3132273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Appealing a RTKL Denial</a:t>
            </a:r>
          </a:p>
        </p:txBody>
      </p:sp>
      <p:sp>
        <p:nvSpPr>
          <p:cNvPr id="3" name="Content Placeholder 2"/>
          <p:cNvSpPr>
            <a:spLocks noGrp="1"/>
          </p:cNvSpPr>
          <p:nvPr>
            <p:ph idx="1"/>
          </p:nvPr>
        </p:nvSpPr>
        <p:spPr>
          <a:xfrm>
            <a:off x="609600" y="1600202"/>
            <a:ext cx="10972800" cy="4983159"/>
          </a:xfrm>
        </p:spPr>
        <p:txBody>
          <a:bodyPr>
            <a:normAutofit/>
          </a:bodyPr>
          <a:lstStyle/>
          <a:p>
            <a:pPr marL="0" indent="0">
              <a:buNone/>
            </a:pPr>
            <a:r>
              <a:rPr lang="en-US" b="1" u="sng" dirty="0"/>
              <a:t>OOR appeal process designed to be simple</a:t>
            </a:r>
          </a:p>
          <a:p>
            <a:r>
              <a:rPr lang="en-US" dirty="0"/>
              <a:t>File appeals using online form at OOR website</a:t>
            </a:r>
          </a:p>
          <a:p>
            <a:pPr lvl="1">
              <a:buFont typeface="Wingdings" panose="05000000000000000000" pitchFamily="2" charset="2"/>
              <a:buChar char="§"/>
            </a:pPr>
            <a:r>
              <a:rPr lang="en-US" dirty="0"/>
              <a:t>About 10 to 15 minutes to fill out</a:t>
            </a:r>
          </a:p>
          <a:p>
            <a:r>
              <a:rPr lang="en-US" b="1" u="sng" dirty="0"/>
              <a:t>Only need to complete the form</a:t>
            </a:r>
            <a:r>
              <a:rPr lang="en-US" b="1" dirty="0"/>
              <a:t> </a:t>
            </a:r>
            <a:r>
              <a:rPr lang="en-US" dirty="0"/>
              <a:t>– can make argument later</a:t>
            </a:r>
          </a:p>
          <a:p>
            <a:r>
              <a:rPr lang="en-US" dirty="0"/>
              <a:t>No lawyer necessary</a:t>
            </a:r>
          </a:p>
          <a:p>
            <a:r>
              <a:rPr lang="en-US" dirty="0"/>
              <a:t>OOR assigns Appeals Officer to oversee case</a:t>
            </a:r>
          </a:p>
          <a:p>
            <a:r>
              <a:rPr lang="en-US" dirty="0"/>
              <a:t>Both sides can present evidence &amp; argument</a:t>
            </a:r>
          </a:p>
          <a:p>
            <a:r>
              <a:rPr lang="en-US" dirty="0"/>
              <a:t>OOR has </a:t>
            </a:r>
            <a:r>
              <a:rPr lang="en-US" b="1" dirty="0">
                <a:solidFill>
                  <a:srgbClr val="FF0000"/>
                </a:solidFill>
              </a:rPr>
              <a:t>30 days </a:t>
            </a:r>
            <a:r>
              <a:rPr lang="en-US" dirty="0"/>
              <a:t>to issue Final Determination</a:t>
            </a:r>
          </a:p>
        </p:txBody>
      </p:sp>
    </p:spTree>
    <p:extLst>
      <p:ext uri="{BB962C8B-B14F-4D97-AF65-F5344CB8AC3E}">
        <p14:creationId xmlns:p14="http://schemas.microsoft.com/office/powerpoint/2010/main" val="3899302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OOR – Online Appeal Form</a:t>
            </a:r>
          </a:p>
        </p:txBody>
      </p:sp>
      <p:pic>
        <p:nvPicPr>
          <p:cNvPr id="5" name="Picture 4">
            <a:extLst>
              <a:ext uri="{FF2B5EF4-FFF2-40B4-BE49-F238E27FC236}">
                <a16:creationId xmlns:a16="http://schemas.microsoft.com/office/drawing/2014/main" id="{0F149023-AD6A-4B74-BE3D-4E700F3BEBBD}"/>
              </a:ext>
            </a:extLst>
          </p:cNvPr>
          <p:cNvPicPr>
            <a:picLocks noChangeAspect="1"/>
          </p:cNvPicPr>
          <p:nvPr/>
        </p:nvPicPr>
        <p:blipFill>
          <a:blip r:embed="rId2"/>
          <a:stretch>
            <a:fillRect/>
          </a:stretch>
        </p:blipFill>
        <p:spPr>
          <a:xfrm>
            <a:off x="771871" y="1524000"/>
            <a:ext cx="10648257" cy="4912469"/>
          </a:xfrm>
          <a:prstGeom prst="rect">
            <a:avLst/>
          </a:prstGeom>
        </p:spPr>
      </p:pic>
    </p:spTree>
    <p:extLst>
      <p:ext uri="{BB962C8B-B14F-4D97-AF65-F5344CB8AC3E}">
        <p14:creationId xmlns:p14="http://schemas.microsoft.com/office/powerpoint/2010/main" val="3899949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OOR – Online Appeal Form</a:t>
            </a:r>
          </a:p>
        </p:txBody>
      </p:sp>
      <p:pic>
        <p:nvPicPr>
          <p:cNvPr id="6" name="Picture 5">
            <a:extLst>
              <a:ext uri="{FF2B5EF4-FFF2-40B4-BE49-F238E27FC236}">
                <a16:creationId xmlns:a16="http://schemas.microsoft.com/office/drawing/2014/main" id="{C524831E-0209-4FA8-9943-BF285D3D2C94}"/>
              </a:ext>
            </a:extLst>
          </p:cNvPr>
          <p:cNvPicPr>
            <a:picLocks noChangeAspect="1"/>
          </p:cNvPicPr>
          <p:nvPr/>
        </p:nvPicPr>
        <p:blipFill>
          <a:blip r:embed="rId2"/>
          <a:stretch>
            <a:fillRect/>
          </a:stretch>
        </p:blipFill>
        <p:spPr>
          <a:xfrm>
            <a:off x="619809" y="1676400"/>
            <a:ext cx="10952381" cy="4047619"/>
          </a:xfrm>
          <a:prstGeom prst="rect">
            <a:avLst/>
          </a:prstGeom>
        </p:spPr>
      </p:pic>
    </p:spTree>
    <p:extLst>
      <p:ext uri="{BB962C8B-B14F-4D97-AF65-F5344CB8AC3E}">
        <p14:creationId xmlns:p14="http://schemas.microsoft.com/office/powerpoint/2010/main" val="1759348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OOR – Online Appeal Form</a:t>
            </a:r>
          </a:p>
        </p:txBody>
      </p:sp>
      <p:pic>
        <p:nvPicPr>
          <p:cNvPr id="5" name="Picture 4">
            <a:extLst>
              <a:ext uri="{FF2B5EF4-FFF2-40B4-BE49-F238E27FC236}">
                <a16:creationId xmlns:a16="http://schemas.microsoft.com/office/drawing/2014/main" id="{09CDC7FE-C12A-4193-BE9B-362435CCCBDF}"/>
              </a:ext>
            </a:extLst>
          </p:cNvPr>
          <p:cNvPicPr>
            <a:picLocks noChangeAspect="1"/>
          </p:cNvPicPr>
          <p:nvPr/>
        </p:nvPicPr>
        <p:blipFill>
          <a:blip r:embed="rId2"/>
          <a:stretch>
            <a:fillRect/>
          </a:stretch>
        </p:blipFill>
        <p:spPr>
          <a:xfrm>
            <a:off x="1295719" y="1428525"/>
            <a:ext cx="9600562" cy="5221201"/>
          </a:xfrm>
          <a:prstGeom prst="rect">
            <a:avLst/>
          </a:prstGeom>
        </p:spPr>
      </p:pic>
    </p:spTree>
    <p:extLst>
      <p:ext uri="{BB962C8B-B14F-4D97-AF65-F5344CB8AC3E}">
        <p14:creationId xmlns:p14="http://schemas.microsoft.com/office/powerpoint/2010/main" val="2915132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OOR – Online Appeal Form</a:t>
            </a:r>
          </a:p>
        </p:txBody>
      </p:sp>
      <p:pic>
        <p:nvPicPr>
          <p:cNvPr id="5" name="Picture 4">
            <a:extLst>
              <a:ext uri="{FF2B5EF4-FFF2-40B4-BE49-F238E27FC236}">
                <a16:creationId xmlns:a16="http://schemas.microsoft.com/office/drawing/2014/main" id="{09CDC7FE-C12A-4193-BE9B-362435CCCBDF}"/>
              </a:ext>
            </a:extLst>
          </p:cNvPr>
          <p:cNvPicPr>
            <a:picLocks noChangeAspect="1"/>
          </p:cNvPicPr>
          <p:nvPr/>
        </p:nvPicPr>
        <p:blipFill>
          <a:blip r:embed="rId2"/>
          <a:stretch>
            <a:fillRect/>
          </a:stretch>
        </p:blipFill>
        <p:spPr>
          <a:xfrm>
            <a:off x="1295719" y="1428525"/>
            <a:ext cx="9600562" cy="5221201"/>
          </a:xfrm>
          <a:prstGeom prst="rect">
            <a:avLst/>
          </a:prstGeom>
        </p:spPr>
      </p:pic>
      <p:sp>
        <p:nvSpPr>
          <p:cNvPr id="3" name="Oval 2">
            <a:extLst>
              <a:ext uri="{FF2B5EF4-FFF2-40B4-BE49-F238E27FC236}">
                <a16:creationId xmlns:a16="http://schemas.microsoft.com/office/drawing/2014/main" id="{C0D09DAA-26CC-441D-A7AD-198B04C9FC17}"/>
              </a:ext>
            </a:extLst>
          </p:cNvPr>
          <p:cNvSpPr/>
          <p:nvPr/>
        </p:nvSpPr>
        <p:spPr>
          <a:xfrm>
            <a:off x="2209800" y="3810000"/>
            <a:ext cx="3810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8449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Tip: Consider Requesting Mediation</a:t>
            </a:r>
          </a:p>
        </p:txBody>
      </p:sp>
      <p:sp>
        <p:nvSpPr>
          <p:cNvPr id="13" name="Content Placeholder 2">
            <a:extLst>
              <a:ext uri="{FF2B5EF4-FFF2-40B4-BE49-F238E27FC236}">
                <a16:creationId xmlns:a16="http://schemas.microsoft.com/office/drawing/2014/main" id="{3D206503-BC96-45D9-B1B0-275DBD076143}"/>
              </a:ext>
            </a:extLst>
          </p:cNvPr>
          <p:cNvSpPr>
            <a:spLocks noGrp="1"/>
          </p:cNvSpPr>
          <p:nvPr>
            <p:ph idx="1"/>
          </p:nvPr>
        </p:nvSpPr>
        <p:spPr>
          <a:xfrm>
            <a:off x="609600" y="1874837"/>
            <a:ext cx="10972800" cy="4525963"/>
          </a:xfrm>
        </p:spPr>
        <p:txBody>
          <a:bodyPr>
            <a:normAutofit/>
          </a:bodyPr>
          <a:lstStyle/>
          <a:p>
            <a:r>
              <a:rPr lang="en-US" dirty="0"/>
              <a:t>RTKL authorizes OOR to establish </a:t>
            </a:r>
            <a:r>
              <a:rPr lang="en-US" b="1" dirty="0">
                <a:solidFill>
                  <a:srgbClr val="FF0000"/>
                </a:solidFill>
              </a:rPr>
              <a:t>informal mediation program</a:t>
            </a:r>
          </a:p>
          <a:p>
            <a:r>
              <a:rPr lang="en-US" dirty="0"/>
              <a:t>Goal: Mutually agreeable settlement</a:t>
            </a:r>
          </a:p>
          <a:p>
            <a:r>
              <a:rPr lang="en-US" dirty="0"/>
              <a:t>Voluntary &amp; confidential</a:t>
            </a:r>
          </a:p>
          <a:p>
            <a:r>
              <a:rPr lang="en-US" dirty="0"/>
              <a:t>Either side can end mediation at any time</a:t>
            </a:r>
          </a:p>
          <a:p>
            <a:pPr lvl="1">
              <a:buFont typeface="Wingdings" panose="05000000000000000000" pitchFamily="2" charset="2"/>
              <a:buChar char="§"/>
            </a:pPr>
            <a:r>
              <a:rPr lang="en-US" dirty="0"/>
              <a:t>If mediation ends, case moves to normal appeal process (new AO)</a:t>
            </a:r>
          </a:p>
          <a:p>
            <a:r>
              <a:rPr lang="en-US" dirty="0"/>
              <a:t>OOR has trained mediators</a:t>
            </a:r>
          </a:p>
          <a:p>
            <a:r>
              <a:rPr lang="en-US" dirty="0"/>
              <a:t>Can save time &amp; expense</a:t>
            </a:r>
          </a:p>
        </p:txBody>
      </p:sp>
      <p:sp>
        <p:nvSpPr>
          <p:cNvPr id="3" name="Slide Number Placeholder 2">
            <a:extLst>
              <a:ext uri="{FF2B5EF4-FFF2-40B4-BE49-F238E27FC236}">
                <a16:creationId xmlns:a16="http://schemas.microsoft.com/office/drawing/2014/main" id="{1D4B9404-4A7C-47AC-AADC-F1C5D7D6627C}"/>
              </a:ext>
            </a:extLst>
          </p:cNvPr>
          <p:cNvSpPr>
            <a:spLocks noGrp="1"/>
          </p:cNvSpPr>
          <p:nvPr>
            <p:ph type="sldNum" sz="quarter" idx="12"/>
          </p:nvPr>
        </p:nvSpPr>
        <p:spPr/>
        <p:txBody>
          <a:bodyPr/>
          <a:lstStyle/>
          <a:p>
            <a:fld id="{66EDBB4C-ACFD-4F6B-A972-17B18B702C3C}" type="slidenum">
              <a:rPr lang="en-US" smtClean="0"/>
              <a:t>55</a:t>
            </a:fld>
            <a:endParaRPr lang="en-US"/>
          </a:p>
        </p:txBody>
      </p:sp>
    </p:spTree>
    <p:extLst>
      <p:ext uri="{BB962C8B-B14F-4D97-AF65-F5344CB8AC3E}">
        <p14:creationId xmlns:p14="http://schemas.microsoft.com/office/powerpoint/2010/main" val="4035886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500"/>
                                        <p:tgtEl>
                                          <p:spTgt spid="1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fade">
                                      <p:cBhvr>
                                        <p:cTn id="12" dur="5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xEl>
                                              <p:pRg st="3" end="3"/>
                                            </p:txEl>
                                          </p:spTgt>
                                        </p:tgtEl>
                                        <p:attrNameLst>
                                          <p:attrName>style.visibility</p:attrName>
                                        </p:attrNameLst>
                                      </p:cBhvr>
                                      <p:to>
                                        <p:strVal val="visible"/>
                                      </p:to>
                                    </p:set>
                                    <p:animEffect transition="in" filter="fade">
                                      <p:cBhvr>
                                        <p:cTn id="17" dur="500"/>
                                        <p:tgtEl>
                                          <p:spTgt spid="1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xEl>
                                              <p:pRg st="4" end="4"/>
                                            </p:txEl>
                                          </p:spTgt>
                                        </p:tgtEl>
                                        <p:attrNameLst>
                                          <p:attrName>style.visibility</p:attrName>
                                        </p:attrNameLst>
                                      </p:cBhvr>
                                      <p:to>
                                        <p:strVal val="visible"/>
                                      </p:to>
                                    </p:set>
                                    <p:animEffect transition="in" filter="fade">
                                      <p:cBhvr>
                                        <p:cTn id="20" dur="500"/>
                                        <p:tgtEl>
                                          <p:spTgt spid="1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xEl>
                                              <p:pRg st="5" end="5"/>
                                            </p:txEl>
                                          </p:spTgt>
                                        </p:tgtEl>
                                        <p:attrNameLst>
                                          <p:attrName>style.visibility</p:attrName>
                                        </p:attrNameLst>
                                      </p:cBhvr>
                                      <p:to>
                                        <p:strVal val="visible"/>
                                      </p:to>
                                    </p:set>
                                    <p:animEffect transition="in" filter="fade">
                                      <p:cBhvr>
                                        <p:cTn id="25" dur="500"/>
                                        <p:tgtEl>
                                          <p:spTgt spid="1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xEl>
                                              <p:pRg st="6" end="6"/>
                                            </p:txEl>
                                          </p:spTgt>
                                        </p:tgtEl>
                                        <p:attrNameLst>
                                          <p:attrName>style.visibility</p:attrName>
                                        </p:attrNameLst>
                                      </p:cBhvr>
                                      <p:to>
                                        <p:strVal val="visible"/>
                                      </p:to>
                                    </p:set>
                                    <p:animEffect transition="in" filter="fade">
                                      <p:cBhvr>
                                        <p:cTn id="30"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Office of Open Records</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Created by RTKL: Independent &amp; quasi-judicial</a:t>
            </a:r>
          </a:p>
          <a:p>
            <a:r>
              <a:rPr lang="en-US" dirty="0"/>
              <a:t>Decide appeals filed by people denied access to records</a:t>
            </a:r>
          </a:p>
          <a:p>
            <a:r>
              <a:rPr lang="en-US" dirty="0"/>
              <a:t>Provide RTKL &amp; Sunshine Act training</a:t>
            </a:r>
          </a:p>
          <a:p>
            <a:r>
              <a:rPr lang="en-US" b="1" dirty="0"/>
              <a:t>20 total staff</a:t>
            </a:r>
          </a:p>
          <a:p>
            <a:pPr lvl="1">
              <a:buFont typeface="Wingdings" panose="05000000000000000000" pitchFamily="2" charset="2"/>
              <a:buChar char="§"/>
            </a:pPr>
            <a:r>
              <a:rPr lang="en-US" sz="3200" dirty="0"/>
              <a:t> Executive Director &amp; Deputy Director</a:t>
            </a:r>
          </a:p>
          <a:p>
            <a:pPr lvl="1">
              <a:buFont typeface="Wingdings" panose="05000000000000000000" pitchFamily="2" charset="2"/>
              <a:buChar char="§"/>
            </a:pPr>
            <a:r>
              <a:rPr lang="en-US" sz="3200" dirty="0"/>
              <a:t> 13 Attorneys (incl. 11 Appeals Officers)</a:t>
            </a:r>
          </a:p>
          <a:p>
            <a:pPr lvl="1">
              <a:buFont typeface="Wingdings" panose="05000000000000000000" pitchFamily="2" charset="2"/>
              <a:buChar char="§"/>
            </a:pPr>
            <a:r>
              <a:rPr lang="en-US" sz="3200" dirty="0"/>
              <a:t> Chief of Training &amp; Outreach</a:t>
            </a:r>
          </a:p>
          <a:p>
            <a:pPr lvl="1">
              <a:buFont typeface="Wingdings" panose="05000000000000000000" pitchFamily="2" charset="2"/>
              <a:buChar char="§"/>
            </a:pPr>
            <a:r>
              <a:rPr lang="en-US" sz="3200" dirty="0"/>
              <a:t> 4 Administrative</a:t>
            </a:r>
          </a:p>
          <a:p>
            <a:endParaRPr lang="en-US" dirty="0"/>
          </a:p>
        </p:txBody>
      </p:sp>
    </p:spTree>
    <p:extLst>
      <p:ext uri="{BB962C8B-B14F-4D97-AF65-F5344CB8AC3E}">
        <p14:creationId xmlns:p14="http://schemas.microsoft.com/office/powerpoint/2010/main" val="1257053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OOR Caseload</a:t>
            </a:r>
          </a:p>
        </p:txBody>
      </p:sp>
      <p:sp>
        <p:nvSpPr>
          <p:cNvPr id="3" name="Content Placeholder 2"/>
          <p:cNvSpPr>
            <a:spLocks noGrp="1"/>
          </p:cNvSpPr>
          <p:nvPr>
            <p:ph idx="1"/>
          </p:nvPr>
        </p:nvSpPr>
        <p:spPr>
          <a:xfrm>
            <a:off x="609600" y="1600200"/>
            <a:ext cx="10972800" cy="4876800"/>
          </a:xfrm>
        </p:spPr>
        <p:txBody>
          <a:bodyPr>
            <a:normAutofit lnSpcReduction="10000"/>
          </a:bodyPr>
          <a:lstStyle/>
          <a:p>
            <a:pPr marL="0" indent="0">
              <a:buNone/>
            </a:pPr>
            <a:r>
              <a:rPr lang="en-US" b="1" u="sng" dirty="0"/>
              <a:t>Thousands of RTK appeals filed every year</a:t>
            </a:r>
          </a:p>
          <a:p>
            <a:r>
              <a:rPr lang="en-US" dirty="0"/>
              <a:t>In 2019 (</a:t>
            </a:r>
            <a:r>
              <a:rPr lang="en-US" dirty="0">
                <a:hlinkClick r:id="rId2"/>
              </a:rPr>
              <a:t>annual report</a:t>
            </a:r>
            <a:r>
              <a:rPr lang="en-US" dirty="0"/>
              <a:t>), OOR heard </a:t>
            </a:r>
            <a:r>
              <a:rPr lang="en-US" b="1" dirty="0">
                <a:solidFill>
                  <a:srgbClr val="FF0000"/>
                </a:solidFill>
              </a:rPr>
              <a:t>2,658 appeals</a:t>
            </a:r>
          </a:p>
          <a:p>
            <a:pPr lvl="1">
              <a:buFont typeface="Wingdings" panose="05000000000000000000" pitchFamily="2" charset="2"/>
              <a:buChar char="§"/>
            </a:pPr>
            <a:r>
              <a:rPr lang="en-US" sz="3200" dirty="0"/>
              <a:t>Three-year average: 2,440; Five-year average: 2,470</a:t>
            </a:r>
          </a:p>
          <a:p>
            <a:pPr lvl="1">
              <a:buFont typeface="Wingdings" panose="05000000000000000000" pitchFamily="2" charset="2"/>
              <a:buChar char="§"/>
            </a:pPr>
            <a:r>
              <a:rPr lang="en-US" sz="3200" dirty="0"/>
              <a:t>That’s </a:t>
            </a:r>
            <a:r>
              <a:rPr lang="en-US" sz="3200" b="1" dirty="0"/>
              <a:t>appeals</a:t>
            </a:r>
            <a:r>
              <a:rPr lang="en-US" sz="3200" dirty="0"/>
              <a:t>, not </a:t>
            </a:r>
            <a:r>
              <a:rPr lang="en-US" sz="3200" b="1" dirty="0"/>
              <a:t>requests</a:t>
            </a:r>
          </a:p>
          <a:p>
            <a:pPr lvl="1">
              <a:buFont typeface="Wingdings" panose="05000000000000000000" pitchFamily="2" charset="2"/>
              <a:buChar char="§"/>
            </a:pPr>
            <a:r>
              <a:rPr lang="en-US" sz="3200" dirty="0"/>
              <a:t> No central database of # of requests</a:t>
            </a:r>
          </a:p>
          <a:p>
            <a:pPr lvl="2">
              <a:buFont typeface="Wingdings" panose="05000000000000000000" pitchFamily="2" charset="2"/>
              <a:buChar char="§"/>
            </a:pPr>
            <a:r>
              <a:rPr lang="en-US" sz="2800" dirty="0">
                <a:hlinkClick r:id="rId3"/>
              </a:rPr>
              <a:t>LBFC Study</a:t>
            </a:r>
            <a:r>
              <a:rPr lang="en-US" sz="2800" dirty="0"/>
              <a:t> (released 2018) estimated 109,000 requests received by state &amp; local agencies, combined, in 2016</a:t>
            </a:r>
          </a:p>
          <a:p>
            <a:pPr lvl="2">
              <a:buFont typeface="Wingdings" panose="05000000000000000000" pitchFamily="2" charset="2"/>
              <a:buChar char="§"/>
            </a:pPr>
            <a:r>
              <a:rPr lang="en-US" sz="2800" dirty="0"/>
              <a:t>Thus, approximately 2.1% of requests are appealed to OOR</a:t>
            </a:r>
          </a:p>
          <a:p>
            <a:pPr lvl="2">
              <a:buFont typeface="Wingdings" panose="05000000000000000000" pitchFamily="2" charset="2"/>
              <a:buChar char="§"/>
            </a:pPr>
            <a:r>
              <a:rPr lang="en-US" sz="2800" dirty="0"/>
              <a:t>Our data indicates &lt;10% of OOR decisions are appealed to court</a:t>
            </a:r>
          </a:p>
        </p:txBody>
      </p:sp>
    </p:spTree>
    <p:extLst>
      <p:ext uri="{BB962C8B-B14F-4D97-AF65-F5344CB8AC3E}">
        <p14:creationId xmlns:p14="http://schemas.microsoft.com/office/powerpoint/2010/main" val="2083328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OOR Resources</a:t>
            </a:r>
          </a:p>
        </p:txBody>
      </p:sp>
      <p:sp>
        <p:nvSpPr>
          <p:cNvPr id="3" name="Content Placeholder 2"/>
          <p:cNvSpPr>
            <a:spLocks noGrp="1"/>
          </p:cNvSpPr>
          <p:nvPr>
            <p:ph idx="1"/>
          </p:nvPr>
        </p:nvSpPr>
        <p:spPr>
          <a:xfrm>
            <a:off x="609600" y="1600200"/>
            <a:ext cx="10972800" cy="4876800"/>
          </a:xfrm>
        </p:spPr>
        <p:txBody>
          <a:bodyPr>
            <a:normAutofit lnSpcReduction="10000"/>
          </a:bodyPr>
          <a:lstStyle/>
          <a:p>
            <a:pPr marL="0" indent="0">
              <a:buNone/>
            </a:pPr>
            <a:r>
              <a:rPr lang="en-US" b="1" u="sng" dirty="0"/>
              <a:t>Website, Twitter, Email Lists &amp; More</a:t>
            </a:r>
          </a:p>
          <a:p>
            <a:r>
              <a:rPr lang="en-US" dirty="0"/>
              <a:t>Website: </a:t>
            </a:r>
            <a:r>
              <a:rPr lang="en-US" dirty="0">
                <a:hlinkClick r:id="rId3"/>
              </a:rPr>
              <a:t>https://openrecords.pa.gov/</a:t>
            </a:r>
            <a:endParaRPr lang="en-US" dirty="0"/>
          </a:p>
          <a:p>
            <a:pPr lvl="1">
              <a:buFont typeface="Wingdings" panose="05000000000000000000" pitchFamily="2" charset="2"/>
              <a:buChar char="§"/>
            </a:pPr>
            <a:r>
              <a:rPr lang="en-US" dirty="0"/>
              <a:t>New </a:t>
            </a:r>
            <a:r>
              <a:rPr lang="en-US" i="1" dirty="0">
                <a:hlinkClick r:id="rId4"/>
              </a:rPr>
              <a:t>RTKL Case Law Index</a:t>
            </a:r>
            <a:endParaRPr lang="en-US" i="1" dirty="0"/>
          </a:p>
          <a:p>
            <a:r>
              <a:rPr lang="en-US" dirty="0">
                <a:hlinkClick r:id="rId5"/>
              </a:rPr>
              <a:t>Open Records in PA blog</a:t>
            </a:r>
            <a:endParaRPr lang="en-US" dirty="0"/>
          </a:p>
          <a:p>
            <a:r>
              <a:rPr lang="en-US" dirty="0">
                <a:hlinkClick r:id="rId6"/>
              </a:rPr>
              <a:t>Email lists</a:t>
            </a:r>
            <a:r>
              <a:rPr lang="en-US" dirty="0"/>
              <a:t>: Daily Digest of FDs &amp; General Updates</a:t>
            </a:r>
          </a:p>
          <a:p>
            <a:r>
              <a:rPr lang="en-US" dirty="0"/>
              <a:t>Twitter: </a:t>
            </a:r>
            <a:r>
              <a:rPr lang="en-US" dirty="0">
                <a:hlinkClick r:id="rId7"/>
              </a:rPr>
              <a:t>@</a:t>
            </a:r>
            <a:r>
              <a:rPr lang="en-US" dirty="0" err="1">
                <a:hlinkClick r:id="rId7"/>
              </a:rPr>
              <a:t>OpenRecordsPA</a:t>
            </a:r>
            <a:endParaRPr lang="en-US" dirty="0"/>
          </a:p>
          <a:p>
            <a:pPr lvl="1">
              <a:buFont typeface="Wingdings" panose="05000000000000000000" pitchFamily="2" charset="2"/>
              <a:buChar char="§"/>
            </a:pPr>
            <a:r>
              <a:rPr lang="en-US" dirty="0"/>
              <a:t>Executive Director: </a:t>
            </a:r>
            <a:r>
              <a:rPr lang="en-US" dirty="0">
                <a:hlinkClick r:id="rId8"/>
              </a:rPr>
              <a:t>@</a:t>
            </a:r>
            <a:r>
              <a:rPr lang="en-US" dirty="0" err="1">
                <a:hlinkClick r:id="rId8"/>
              </a:rPr>
              <a:t>ErikOpenRecords</a:t>
            </a:r>
            <a:endParaRPr lang="en-US" dirty="0"/>
          </a:p>
          <a:p>
            <a:r>
              <a:rPr lang="en-US" dirty="0">
                <a:hlinkClick r:id="rId9"/>
              </a:rPr>
              <a:t>YouTube Channel</a:t>
            </a:r>
            <a:endParaRPr lang="en-US" dirty="0"/>
          </a:p>
          <a:p>
            <a:r>
              <a:rPr lang="en-US" dirty="0"/>
              <a:t>Open Records in PA Podcast: </a:t>
            </a:r>
            <a:r>
              <a:rPr lang="en-US" dirty="0">
                <a:hlinkClick r:id="rId10"/>
              </a:rPr>
              <a:t>Apple Podcasts</a:t>
            </a:r>
            <a:r>
              <a:rPr lang="en-US" dirty="0"/>
              <a:t>, </a:t>
            </a:r>
            <a:r>
              <a:rPr lang="en-US" dirty="0" err="1">
                <a:hlinkClick r:id="rId11"/>
              </a:rPr>
              <a:t>Stitcher</a:t>
            </a:r>
            <a:r>
              <a:rPr lang="en-US" dirty="0"/>
              <a:t>, etc.</a:t>
            </a:r>
          </a:p>
        </p:txBody>
      </p:sp>
    </p:spTree>
    <p:custDataLst>
      <p:tags r:id="rId1"/>
    </p:custDataLst>
    <p:extLst>
      <p:ext uri="{BB962C8B-B14F-4D97-AF65-F5344CB8AC3E}">
        <p14:creationId xmlns:p14="http://schemas.microsoft.com/office/powerpoint/2010/main" val="1192368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How to File a RTK Request</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Submit your RTK request to the </a:t>
            </a:r>
            <a:r>
              <a:rPr lang="en-US" b="1" u="sng" dirty="0">
                <a:solidFill>
                  <a:srgbClr val="FF0000"/>
                </a:solidFill>
              </a:rPr>
              <a:t>correct agency</a:t>
            </a:r>
          </a:p>
          <a:p>
            <a:r>
              <a:rPr lang="en-US" dirty="0"/>
              <a:t>Submit requests to the agency that has the record</a:t>
            </a:r>
          </a:p>
          <a:p>
            <a:pPr lvl="1">
              <a:buFont typeface="Wingdings" panose="05000000000000000000" pitchFamily="2" charset="2"/>
              <a:buChar char="§"/>
            </a:pPr>
            <a:r>
              <a:rPr lang="en-US" dirty="0"/>
              <a:t>Rarely the OOR – we receive &gt;900 misdirected requests every year</a:t>
            </a:r>
          </a:p>
          <a:p>
            <a:r>
              <a:rPr lang="en-US" dirty="0"/>
              <a:t>Address requests to Agency Open Records Officer (AORO)</a:t>
            </a:r>
          </a:p>
          <a:p>
            <a:r>
              <a:rPr lang="en-US" dirty="0">
                <a:hlinkClick r:id="rId2"/>
              </a:rPr>
              <a:t>AORO database</a:t>
            </a:r>
            <a:r>
              <a:rPr lang="en-US" dirty="0"/>
              <a:t> available on OOR website</a:t>
            </a:r>
          </a:p>
        </p:txBody>
      </p:sp>
      <p:pic>
        <p:nvPicPr>
          <p:cNvPr id="6" name="Picture 5">
            <a:extLst>
              <a:ext uri="{FF2B5EF4-FFF2-40B4-BE49-F238E27FC236}">
                <a16:creationId xmlns:a16="http://schemas.microsoft.com/office/drawing/2014/main" id="{B1BE2D13-C498-4350-8095-396936F15F17}"/>
              </a:ext>
            </a:extLst>
          </p:cNvPr>
          <p:cNvPicPr>
            <a:picLocks noChangeAspect="1"/>
          </p:cNvPicPr>
          <p:nvPr/>
        </p:nvPicPr>
        <p:blipFill>
          <a:blip r:embed="rId3"/>
          <a:stretch>
            <a:fillRect/>
          </a:stretch>
        </p:blipFill>
        <p:spPr>
          <a:xfrm>
            <a:off x="609600" y="4495800"/>
            <a:ext cx="10972800" cy="1819275"/>
          </a:xfrm>
          <a:prstGeom prst="rect">
            <a:avLst/>
          </a:prstGeom>
        </p:spPr>
      </p:pic>
    </p:spTree>
    <p:extLst>
      <p:ext uri="{BB962C8B-B14F-4D97-AF65-F5344CB8AC3E}">
        <p14:creationId xmlns:p14="http://schemas.microsoft.com/office/powerpoint/2010/main" val="169345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More About Agency AOROs</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Many agencies, but not all, have a single AORO</a:t>
            </a:r>
          </a:p>
          <a:p>
            <a:r>
              <a:rPr lang="en-US" dirty="0"/>
              <a:t>Commonwealth agencies: DEP, DCNR, DOC, DCED, etc.</a:t>
            </a:r>
          </a:p>
          <a:p>
            <a:r>
              <a:rPr lang="en-US" dirty="0"/>
              <a:t>Some agencies have separate AOROs by bureau, dep’t, etc.</a:t>
            </a:r>
          </a:p>
          <a:p>
            <a:pPr lvl="1">
              <a:buFont typeface="Wingdings" panose="05000000000000000000" pitchFamily="2" charset="2"/>
              <a:buChar char="§"/>
            </a:pPr>
            <a:r>
              <a:rPr lang="en-US" dirty="0"/>
              <a:t>e.g., Philadelphia has approximately 40 AOROs</a:t>
            </a:r>
          </a:p>
          <a:p>
            <a:r>
              <a:rPr lang="en-US" dirty="0"/>
              <a:t>Important to send request to the right AORO</a:t>
            </a:r>
          </a:p>
          <a:p>
            <a:pPr lvl="1">
              <a:buFont typeface="Wingdings" panose="05000000000000000000" pitchFamily="2" charset="2"/>
              <a:buChar char="§"/>
            </a:pPr>
            <a:r>
              <a:rPr lang="en-US" dirty="0"/>
              <a:t>If you’re not sure, say so: “If this request is misdirected, please let me know so I can withdraw it and direct it to the proper AORO.”</a:t>
            </a:r>
          </a:p>
        </p:txBody>
      </p:sp>
      <p:sp>
        <p:nvSpPr>
          <p:cNvPr id="4" name="Slide Number Placeholder 3">
            <a:extLst>
              <a:ext uri="{FF2B5EF4-FFF2-40B4-BE49-F238E27FC236}">
                <a16:creationId xmlns:a16="http://schemas.microsoft.com/office/drawing/2014/main" id="{A93ED032-962E-4DB6-936E-FB5A0E69AAD3}"/>
              </a:ext>
            </a:extLst>
          </p:cNvPr>
          <p:cNvSpPr>
            <a:spLocks noGrp="1"/>
          </p:cNvSpPr>
          <p:nvPr>
            <p:ph type="sldNum" sz="quarter" idx="12"/>
          </p:nvPr>
        </p:nvSpPr>
        <p:spPr/>
        <p:txBody>
          <a:bodyPr/>
          <a:lstStyle/>
          <a:p>
            <a:fld id="{66EDBB4C-ACFD-4F6B-A972-17B18B702C3C}" type="slidenum">
              <a:rPr lang="en-US" smtClean="0"/>
              <a:t>7</a:t>
            </a:fld>
            <a:endParaRPr lang="en-US"/>
          </a:p>
        </p:txBody>
      </p:sp>
    </p:spTree>
    <p:extLst>
      <p:ext uri="{BB962C8B-B14F-4D97-AF65-F5344CB8AC3E}">
        <p14:creationId xmlns:p14="http://schemas.microsoft.com/office/powerpoint/2010/main" val="1052743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How to File a RTK Request</a:t>
            </a:r>
          </a:p>
        </p:txBody>
      </p:sp>
      <p:sp>
        <p:nvSpPr>
          <p:cNvPr id="3" name="Content Placeholder 2"/>
          <p:cNvSpPr>
            <a:spLocks noGrp="1"/>
          </p:cNvSpPr>
          <p:nvPr>
            <p:ph idx="1"/>
          </p:nvPr>
        </p:nvSpPr>
        <p:spPr>
          <a:xfrm>
            <a:off x="609600" y="1600200"/>
            <a:ext cx="10972800" cy="4876800"/>
          </a:xfrm>
        </p:spPr>
        <p:txBody>
          <a:bodyPr>
            <a:normAutofit/>
          </a:bodyPr>
          <a:lstStyle/>
          <a:p>
            <a:pPr marL="0" indent="0">
              <a:buNone/>
            </a:pPr>
            <a:r>
              <a:rPr lang="en-US" b="1" u="sng" dirty="0"/>
              <a:t>Some basic steps:</a:t>
            </a:r>
          </a:p>
          <a:p>
            <a:r>
              <a:rPr lang="en-US" dirty="0"/>
              <a:t>Remember: The RTKL is not a weapon!</a:t>
            </a:r>
          </a:p>
          <a:p>
            <a:r>
              <a:rPr lang="en-US" dirty="0"/>
              <a:t>Use the appropriate form to request records</a:t>
            </a:r>
          </a:p>
          <a:p>
            <a:pPr lvl="1">
              <a:buFont typeface="Wingdings" panose="05000000000000000000" pitchFamily="2" charset="2"/>
              <a:buChar char="§"/>
            </a:pPr>
            <a:r>
              <a:rPr lang="en-US" dirty="0"/>
              <a:t>Agencies must accept the OOR’s Standard RTK Request Form</a:t>
            </a:r>
          </a:p>
          <a:p>
            <a:pPr lvl="1">
              <a:buFont typeface="Wingdings" panose="05000000000000000000" pitchFamily="2" charset="2"/>
              <a:buChar char="§"/>
            </a:pPr>
            <a:r>
              <a:rPr lang="en-US" dirty="0"/>
              <a:t>If agency has its own form, strongly consider using that one</a:t>
            </a:r>
          </a:p>
          <a:p>
            <a:r>
              <a:rPr lang="en-US" dirty="0"/>
              <a:t>Be </a:t>
            </a:r>
            <a:r>
              <a:rPr lang="en-US" b="1" u="sng" dirty="0">
                <a:solidFill>
                  <a:srgbClr val="FF0000"/>
                </a:solidFill>
              </a:rPr>
              <a:t>specific</a:t>
            </a:r>
            <a:r>
              <a:rPr lang="en-US" dirty="0"/>
              <a:t> when describing records: subject matter, date(s), type of record, sender and/or recipient, etc.</a:t>
            </a:r>
          </a:p>
          <a:p>
            <a:r>
              <a:rPr lang="en-US" b="1" dirty="0"/>
              <a:t>Always note the request date to track timing of response!</a:t>
            </a:r>
          </a:p>
        </p:txBody>
      </p:sp>
    </p:spTree>
    <p:extLst>
      <p:ext uri="{BB962C8B-B14F-4D97-AF65-F5344CB8AC3E}">
        <p14:creationId xmlns:p14="http://schemas.microsoft.com/office/powerpoint/2010/main" val="1637741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US" sz="3200" dirty="0">
                <a:latin typeface="Arial Black" panose="020B0A04020102020204" pitchFamily="34" charset="0"/>
              </a:rPr>
              <a:t>How to File a RTKL Request</a:t>
            </a:r>
          </a:p>
        </p:txBody>
      </p:sp>
      <p:sp>
        <p:nvSpPr>
          <p:cNvPr id="3" name="Content Placeholder 2"/>
          <p:cNvSpPr>
            <a:spLocks noGrp="1"/>
          </p:cNvSpPr>
          <p:nvPr>
            <p:ph idx="1"/>
          </p:nvPr>
        </p:nvSpPr>
        <p:spPr>
          <a:xfrm>
            <a:off x="609600" y="1600200"/>
            <a:ext cx="3124199" cy="4876800"/>
          </a:xfrm>
        </p:spPr>
        <p:txBody>
          <a:bodyPr>
            <a:normAutofit/>
          </a:bodyPr>
          <a:lstStyle/>
          <a:p>
            <a:pPr marL="0" indent="0">
              <a:buNone/>
            </a:pPr>
            <a:r>
              <a:rPr lang="en-US" b="1" u="sng" dirty="0"/>
              <a:t>OOR Standard</a:t>
            </a:r>
            <a:br>
              <a:rPr lang="en-US" b="1" u="sng" dirty="0"/>
            </a:br>
            <a:r>
              <a:rPr lang="en-US" b="1" u="sng" dirty="0"/>
              <a:t>RTK Request</a:t>
            </a:r>
            <a:br>
              <a:rPr lang="en-US" b="1" u="sng" dirty="0"/>
            </a:br>
            <a:r>
              <a:rPr lang="en-US" b="1" u="sng" dirty="0"/>
              <a:t>Form, part 1</a:t>
            </a:r>
          </a:p>
        </p:txBody>
      </p:sp>
      <p:sp>
        <p:nvSpPr>
          <p:cNvPr id="4" name="Slide Number Placeholder 3">
            <a:extLst>
              <a:ext uri="{FF2B5EF4-FFF2-40B4-BE49-F238E27FC236}">
                <a16:creationId xmlns:a16="http://schemas.microsoft.com/office/drawing/2014/main" id="{E7129425-5AD8-4CC1-AC3B-D827F5E53B08}"/>
              </a:ext>
            </a:extLst>
          </p:cNvPr>
          <p:cNvSpPr>
            <a:spLocks noGrp="1"/>
          </p:cNvSpPr>
          <p:nvPr>
            <p:ph type="sldNum" sz="quarter" idx="12"/>
          </p:nvPr>
        </p:nvSpPr>
        <p:spPr/>
        <p:txBody>
          <a:bodyPr/>
          <a:lstStyle/>
          <a:p>
            <a:fld id="{66EDBB4C-ACFD-4F6B-A972-17B18B702C3C}" type="slidenum">
              <a:rPr lang="en-US" smtClean="0"/>
              <a:t>9</a:t>
            </a:fld>
            <a:endParaRPr lang="en-US"/>
          </a:p>
        </p:txBody>
      </p:sp>
      <p:pic>
        <p:nvPicPr>
          <p:cNvPr id="7" name="Picture 6">
            <a:extLst>
              <a:ext uri="{FF2B5EF4-FFF2-40B4-BE49-F238E27FC236}">
                <a16:creationId xmlns:a16="http://schemas.microsoft.com/office/drawing/2014/main" id="{BBB06F30-DC94-4A26-9455-22DB0EB30BA4}"/>
              </a:ext>
            </a:extLst>
          </p:cNvPr>
          <p:cNvPicPr>
            <a:picLocks noChangeAspect="1"/>
          </p:cNvPicPr>
          <p:nvPr/>
        </p:nvPicPr>
        <p:blipFill>
          <a:blip r:embed="rId3"/>
          <a:stretch>
            <a:fillRect/>
          </a:stretch>
        </p:blipFill>
        <p:spPr>
          <a:xfrm>
            <a:off x="3733799" y="1600200"/>
            <a:ext cx="6543675" cy="4819650"/>
          </a:xfrm>
          <a:prstGeom prst="rect">
            <a:avLst/>
          </a:prstGeom>
        </p:spPr>
      </p:pic>
      <p:sp>
        <p:nvSpPr>
          <p:cNvPr id="8" name="Oval 7">
            <a:extLst>
              <a:ext uri="{FF2B5EF4-FFF2-40B4-BE49-F238E27FC236}">
                <a16:creationId xmlns:a16="http://schemas.microsoft.com/office/drawing/2014/main" id="{F77DD57D-CD92-4E56-BAAC-19415991E953}"/>
              </a:ext>
            </a:extLst>
          </p:cNvPr>
          <p:cNvSpPr/>
          <p:nvPr/>
        </p:nvSpPr>
        <p:spPr>
          <a:xfrm>
            <a:off x="3733799" y="2743200"/>
            <a:ext cx="2133601"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27690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4.3"/>
</p:tagLst>
</file>

<file path=ppt/tags/tag2.xml><?xml version="1.0" encoding="utf-8"?>
<p:tagLst xmlns:a="http://schemas.openxmlformats.org/drawingml/2006/main" xmlns:r="http://schemas.openxmlformats.org/officeDocument/2006/relationships" xmlns:p="http://schemas.openxmlformats.org/presentationml/2006/main">
  <p:tag name="TIMING" val="|28.4|23.6"/>
</p:tagLst>
</file>

<file path=ppt/tags/tag3.xml><?xml version="1.0" encoding="utf-8"?>
<p:tagLst xmlns:a="http://schemas.openxmlformats.org/drawingml/2006/main" xmlns:r="http://schemas.openxmlformats.org/officeDocument/2006/relationships" xmlns:p="http://schemas.openxmlformats.org/presentationml/2006/main">
  <p:tag name="TIMING" val="|28.4|23.6"/>
</p:tagLst>
</file>

<file path=ppt/tags/tag4.xml><?xml version="1.0" encoding="utf-8"?>
<p:tagLst xmlns:a="http://schemas.openxmlformats.org/drawingml/2006/main" xmlns:r="http://schemas.openxmlformats.org/officeDocument/2006/relationships" xmlns:p="http://schemas.openxmlformats.org/presentationml/2006/main">
  <p:tag name="TIMING" val="|3.5"/>
</p:tagLst>
</file>

<file path=ppt/tags/tag5.xml><?xml version="1.0" encoding="utf-8"?>
<p:tagLst xmlns:a="http://schemas.openxmlformats.org/drawingml/2006/main" xmlns:r="http://schemas.openxmlformats.org/officeDocument/2006/relationships" xmlns:p="http://schemas.openxmlformats.org/presentationml/2006/main">
  <p:tag name="TIMING" val="|21.5"/>
</p:tagLst>
</file>

<file path=ppt/tags/tag6.xml><?xml version="1.0" encoding="utf-8"?>
<p:tagLst xmlns:a="http://schemas.openxmlformats.org/drawingml/2006/main" xmlns:r="http://schemas.openxmlformats.org/officeDocument/2006/relationships" xmlns:p="http://schemas.openxmlformats.org/presentationml/2006/main">
  <p:tag name="TIMING" val="|0.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4046</TotalTime>
  <Words>3867</Words>
  <Application>Microsoft Office PowerPoint</Application>
  <PresentationFormat>Widescreen</PresentationFormat>
  <Paragraphs>400</Paragraphs>
  <Slides>58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Arial Black</vt:lpstr>
      <vt:lpstr>Calibri</vt:lpstr>
      <vt:lpstr>Wingdings</vt:lpstr>
      <vt:lpstr>Office Theme</vt:lpstr>
      <vt:lpstr>The Right-to-Know Law for Requesters August 26, 2020</vt:lpstr>
      <vt:lpstr>Right-to-Know Law Basics</vt:lpstr>
      <vt:lpstr>What is a Record?</vt:lpstr>
      <vt:lpstr>Records Take Many Shapes</vt:lpstr>
      <vt:lpstr>Right-to-Know Law Basics</vt:lpstr>
      <vt:lpstr>How to File a RTK Request</vt:lpstr>
      <vt:lpstr>More About Agency AOROs</vt:lpstr>
      <vt:lpstr>How to File a RTK Request</vt:lpstr>
      <vt:lpstr>How to File a RTKL Request</vt:lpstr>
      <vt:lpstr>How to File a RTKL Request</vt:lpstr>
      <vt:lpstr>How to File a RTKL Request</vt:lpstr>
      <vt:lpstr>How to File a RTKL Request</vt:lpstr>
      <vt:lpstr>How to File a RTKL Request</vt:lpstr>
      <vt:lpstr>How to File a RTKL Request</vt:lpstr>
      <vt:lpstr>Timeline of a RTKL Response</vt:lpstr>
      <vt:lpstr>Tracking Dates: An Example</vt:lpstr>
      <vt:lpstr>Agency Response: Costs &amp; Format</vt:lpstr>
      <vt:lpstr>Agency Response: Denials</vt:lpstr>
      <vt:lpstr>Writing a Good RTK Request: 1. Seek Records, Don’t Ask Questions</vt:lpstr>
      <vt:lpstr>Writing a Good RTK Request: 2. Be Specific</vt:lpstr>
      <vt:lpstr>Writing a Good RTK Request: 2. Be Specific</vt:lpstr>
      <vt:lpstr>More About Specificity</vt:lpstr>
      <vt:lpstr>Specificity: Examples</vt:lpstr>
      <vt:lpstr>Specificity: Examples</vt:lpstr>
      <vt:lpstr>Specificity: Keywords</vt:lpstr>
      <vt:lpstr>Specificity: Keywords</vt:lpstr>
      <vt:lpstr>Writing a Good RTK Request: 3. Think Twice Before Requesting a List</vt:lpstr>
      <vt:lpstr>Writing a Good RTK Request:  4. Accessing Information in Databases</vt:lpstr>
      <vt:lpstr>Writing a Good RTK Request:  4. Accessing Information in Databases</vt:lpstr>
      <vt:lpstr>Databases: Commonwealth Court</vt:lpstr>
      <vt:lpstr>Databases: Commonwealth Court</vt:lpstr>
      <vt:lpstr>Databases: Additional Cases</vt:lpstr>
      <vt:lpstr>Speaking of Databases…</vt:lpstr>
      <vt:lpstr>Common Exemptions Raised by Agencies</vt:lpstr>
      <vt:lpstr>Noncriminal Investigative Exemption</vt:lpstr>
      <vt:lpstr>Criminal Investigative Exemption</vt:lpstr>
      <vt:lpstr>PowerPoint Presentation</vt:lpstr>
      <vt:lpstr>Police Policies &amp; Training Records</vt:lpstr>
      <vt:lpstr>Appealing Denials From a Local Law Enforcement Agency</vt:lpstr>
      <vt:lpstr>Requesting Police Recordings</vt:lpstr>
      <vt:lpstr>PowerPoint Presentation</vt:lpstr>
      <vt:lpstr>Personal Identification Info Exemption</vt:lpstr>
      <vt:lpstr>Internal, Predecisional Deliberations</vt:lpstr>
      <vt:lpstr>Certain Agency Employee Information</vt:lpstr>
      <vt:lpstr>Personal Security Exemption</vt:lpstr>
      <vt:lpstr>Public Safety Exemption</vt:lpstr>
      <vt:lpstr>Tip: Communicate with the Agency</vt:lpstr>
      <vt:lpstr>Tip: Communicate with the Agency</vt:lpstr>
      <vt:lpstr>Appealing a RTKL Denial</vt:lpstr>
      <vt:lpstr>Appealing a RTKL Denial</vt:lpstr>
      <vt:lpstr>OOR – Online Appeal Form</vt:lpstr>
      <vt:lpstr>OOR – Online Appeal Form</vt:lpstr>
      <vt:lpstr>OOR – Online Appeal Form</vt:lpstr>
      <vt:lpstr>OOR – Online Appeal Form</vt:lpstr>
      <vt:lpstr>Tip: Consider Requesting Mediation</vt:lpstr>
      <vt:lpstr>Office of Open Records</vt:lpstr>
      <vt:lpstr>OOR Caseload</vt:lpstr>
      <vt:lpstr>OOR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to Know Law Current Issues Phone Number: 717.346.9903 http: //openrecords.state.pa.us</dc:title>
  <dc:creator>Spiess, George</dc:creator>
  <cp:lastModifiedBy>Sostar, Janelle K</cp:lastModifiedBy>
  <cp:revision>176</cp:revision>
  <cp:lastPrinted>2018-08-03T19:43:56Z</cp:lastPrinted>
  <dcterms:created xsi:type="dcterms:W3CDTF">2015-06-09T13:12:04Z</dcterms:created>
  <dcterms:modified xsi:type="dcterms:W3CDTF">2020-08-26T18:06:55Z</dcterms:modified>
</cp:coreProperties>
</file>