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397" r:id="rId2"/>
    <p:sldId id="284" r:id="rId3"/>
    <p:sldId id="279" r:id="rId4"/>
    <p:sldId id="290" r:id="rId5"/>
    <p:sldId id="300" r:id="rId6"/>
    <p:sldId id="283" r:id="rId7"/>
    <p:sldId id="277" r:id="rId8"/>
    <p:sldId id="399" r:id="rId9"/>
    <p:sldId id="257" r:id="rId10"/>
    <p:sldId id="292" r:id="rId11"/>
    <p:sldId id="405" r:id="rId12"/>
    <p:sldId id="291" r:id="rId13"/>
    <p:sldId id="258" r:id="rId14"/>
    <p:sldId id="293" r:id="rId15"/>
    <p:sldId id="280" r:id="rId16"/>
    <p:sldId id="295" r:id="rId17"/>
    <p:sldId id="296" r:id="rId18"/>
    <p:sldId id="297" r:id="rId19"/>
    <p:sldId id="400" r:id="rId20"/>
    <p:sldId id="404" r:id="rId21"/>
    <p:sldId id="402" r:id="rId22"/>
    <p:sldId id="298" r:id="rId23"/>
    <p:sldId id="273" r:id="rId24"/>
    <p:sldId id="265" r:id="rId25"/>
    <p:sldId id="289" r:id="rId26"/>
    <p:sldId id="299" r:id="rId27"/>
    <p:sldId id="274" r:id="rId28"/>
    <p:sldId id="401" r:id="rId29"/>
    <p:sldId id="301" r:id="rId30"/>
    <p:sldId id="398"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1" autoAdjust="0"/>
    <p:restoredTop sz="94660"/>
  </p:normalViewPr>
  <p:slideViewPr>
    <p:cSldViewPr snapToGrid="0">
      <p:cViewPr varScale="1">
        <p:scale>
          <a:sx n="119" d="100"/>
          <a:sy n="119" d="100"/>
        </p:scale>
        <p:origin x="132"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446F917-EBD7-4DCB-BD86-146544F721CE}" type="datetimeFigureOut">
              <a:rPr lang="en-US" smtClean="0"/>
              <a:t>3/14/2022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A8B4148-E8D1-4AB2-9803-BCB689A3B93D}" type="slidenum">
              <a:rPr lang="en-US" smtClean="0"/>
              <a:t>‹#›</a:t>
            </a:fld>
            <a:endParaRPr lang="en-US" dirty="0"/>
          </a:p>
        </p:txBody>
      </p:sp>
    </p:spTree>
    <p:extLst>
      <p:ext uri="{BB962C8B-B14F-4D97-AF65-F5344CB8AC3E}">
        <p14:creationId xmlns:p14="http://schemas.microsoft.com/office/powerpoint/2010/main" val="4230593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 name="Slide Number Placeholder 3"/>
          <p:cNvSpPr>
            <a:spLocks noGrp="1"/>
          </p:cNvSpPr>
          <p:nvPr>
            <p:ph type="sldNum" sz="quarter" idx="5"/>
          </p:nvPr>
        </p:nvSpPr>
        <p:spPr/>
        <p:txBody>
          <a:bodyPr/>
          <a:lstStyle/>
          <a:p>
            <a:pPr>
              <a:defRPr/>
            </a:pPr>
            <a:fld id="{5F49486D-9363-49E6-BF19-37CB170AE220}" type="slidenum">
              <a:rPr lang="en-US" smtClean="0"/>
              <a:pPr>
                <a:defRPr/>
              </a:pPr>
              <a:t>2</a:t>
            </a:fld>
            <a:endParaRPr lang="en-US" dirty="0"/>
          </a:p>
        </p:txBody>
      </p:sp>
      <p:sp>
        <p:nvSpPr>
          <p:cNvPr id="2" name="Date Placeholder 1"/>
          <p:cNvSpPr>
            <a:spLocks noGrp="1"/>
          </p:cNvSpPr>
          <p:nvPr>
            <p:ph type="dt" idx="10"/>
          </p:nvPr>
        </p:nvSpPr>
        <p:spPr/>
        <p:txBody>
          <a:bodyPr/>
          <a:lstStyle/>
          <a:p>
            <a:pPr>
              <a:defRPr/>
            </a:pPr>
            <a:fld id="{87D97407-3732-41E2-A0A6-2A43D2BD5353}" type="datetime1">
              <a:rPr lang="en-US" smtClean="0"/>
              <a:t>3/14/2022</a:t>
            </a:fld>
            <a:endParaRPr lang="en-US" dirty="0"/>
          </a:p>
        </p:txBody>
      </p:sp>
    </p:spTree>
    <p:extLst>
      <p:ext uri="{BB962C8B-B14F-4D97-AF65-F5344CB8AC3E}">
        <p14:creationId xmlns:p14="http://schemas.microsoft.com/office/powerpoint/2010/main" val="36896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E50CF-939E-4F29-BB9E-33DB1800D7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30C8EC-F3B0-4782-9C3F-12E3001850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6F447C-8483-4954-BB0E-1CDD6EFB9CDB}"/>
              </a:ext>
            </a:extLst>
          </p:cNvPr>
          <p:cNvSpPr>
            <a:spLocks noGrp="1"/>
          </p:cNvSpPr>
          <p:nvPr>
            <p:ph type="dt" sz="half" idx="10"/>
          </p:nvPr>
        </p:nvSpPr>
        <p:spPr/>
        <p:txBody>
          <a:bodyPr/>
          <a:lstStyle/>
          <a:p>
            <a:fld id="{F7398554-545A-4884-ABA7-97E39D2A60C6}" type="datetimeFigureOut">
              <a:rPr lang="en-US" smtClean="0"/>
              <a:t>3/14/2022</a:t>
            </a:fld>
            <a:endParaRPr lang="en-US" dirty="0"/>
          </a:p>
        </p:txBody>
      </p:sp>
      <p:sp>
        <p:nvSpPr>
          <p:cNvPr id="5" name="Footer Placeholder 4">
            <a:extLst>
              <a:ext uri="{FF2B5EF4-FFF2-40B4-BE49-F238E27FC236}">
                <a16:creationId xmlns:a16="http://schemas.microsoft.com/office/drawing/2014/main" id="{32F85DB1-38E9-413B-89FB-40513EBEAC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593118-1484-4C87-8AB8-34D37B924A8D}"/>
              </a:ext>
            </a:extLst>
          </p:cNvPr>
          <p:cNvSpPr>
            <a:spLocks noGrp="1"/>
          </p:cNvSpPr>
          <p:nvPr>
            <p:ph type="sldNum" sz="quarter" idx="12"/>
          </p:nvPr>
        </p:nvSpPr>
        <p:spPr/>
        <p:txBody>
          <a:bodyPr/>
          <a:lstStyle/>
          <a:p>
            <a:fld id="{D8E3C806-8E5B-44E6-9281-B77DC232A819}" type="slidenum">
              <a:rPr lang="en-US" smtClean="0"/>
              <a:t>‹#›</a:t>
            </a:fld>
            <a:endParaRPr lang="en-US" dirty="0"/>
          </a:p>
        </p:txBody>
      </p:sp>
    </p:spTree>
    <p:extLst>
      <p:ext uri="{BB962C8B-B14F-4D97-AF65-F5344CB8AC3E}">
        <p14:creationId xmlns:p14="http://schemas.microsoft.com/office/powerpoint/2010/main" val="480056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5684B-9807-4E26-89EC-2C4027B880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B4EBF2-C9E6-4BF6-AD34-8F551E78B9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2B50F5-60F2-47CA-A827-18F067BD8025}"/>
              </a:ext>
            </a:extLst>
          </p:cNvPr>
          <p:cNvSpPr>
            <a:spLocks noGrp="1"/>
          </p:cNvSpPr>
          <p:nvPr>
            <p:ph type="dt" sz="half" idx="10"/>
          </p:nvPr>
        </p:nvSpPr>
        <p:spPr/>
        <p:txBody>
          <a:bodyPr/>
          <a:lstStyle/>
          <a:p>
            <a:fld id="{F7398554-545A-4884-ABA7-97E39D2A60C6}" type="datetimeFigureOut">
              <a:rPr lang="en-US" smtClean="0"/>
              <a:t>3/14/2022</a:t>
            </a:fld>
            <a:endParaRPr lang="en-US" dirty="0"/>
          </a:p>
        </p:txBody>
      </p:sp>
      <p:sp>
        <p:nvSpPr>
          <p:cNvPr id="5" name="Footer Placeholder 4">
            <a:extLst>
              <a:ext uri="{FF2B5EF4-FFF2-40B4-BE49-F238E27FC236}">
                <a16:creationId xmlns:a16="http://schemas.microsoft.com/office/drawing/2014/main" id="{C16A3AFD-90A7-4786-8B38-E2197D5311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1828C0-CC58-4DE0-AED1-84BADA1D3CFB}"/>
              </a:ext>
            </a:extLst>
          </p:cNvPr>
          <p:cNvSpPr>
            <a:spLocks noGrp="1"/>
          </p:cNvSpPr>
          <p:nvPr>
            <p:ph type="sldNum" sz="quarter" idx="12"/>
          </p:nvPr>
        </p:nvSpPr>
        <p:spPr/>
        <p:txBody>
          <a:bodyPr/>
          <a:lstStyle/>
          <a:p>
            <a:fld id="{D8E3C806-8E5B-44E6-9281-B77DC232A819}" type="slidenum">
              <a:rPr lang="en-US" smtClean="0"/>
              <a:t>‹#›</a:t>
            </a:fld>
            <a:endParaRPr lang="en-US" dirty="0"/>
          </a:p>
        </p:txBody>
      </p:sp>
    </p:spTree>
    <p:extLst>
      <p:ext uri="{BB962C8B-B14F-4D97-AF65-F5344CB8AC3E}">
        <p14:creationId xmlns:p14="http://schemas.microsoft.com/office/powerpoint/2010/main" val="3706170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C59B01-EF6E-47FF-82C0-9D648439A6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E9FF24-4ECF-406D-B1EB-B981A60367A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329C08-6E67-4375-9BD9-201D6B90DF67}"/>
              </a:ext>
            </a:extLst>
          </p:cNvPr>
          <p:cNvSpPr>
            <a:spLocks noGrp="1"/>
          </p:cNvSpPr>
          <p:nvPr>
            <p:ph type="dt" sz="half" idx="10"/>
          </p:nvPr>
        </p:nvSpPr>
        <p:spPr/>
        <p:txBody>
          <a:bodyPr/>
          <a:lstStyle/>
          <a:p>
            <a:fld id="{F7398554-545A-4884-ABA7-97E39D2A60C6}" type="datetimeFigureOut">
              <a:rPr lang="en-US" smtClean="0"/>
              <a:t>3/14/2022</a:t>
            </a:fld>
            <a:endParaRPr lang="en-US" dirty="0"/>
          </a:p>
        </p:txBody>
      </p:sp>
      <p:sp>
        <p:nvSpPr>
          <p:cNvPr id="5" name="Footer Placeholder 4">
            <a:extLst>
              <a:ext uri="{FF2B5EF4-FFF2-40B4-BE49-F238E27FC236}">
                <a16:creationId xmlns:a16="http://schemas.microsoft.com/office/drawing/2014/main" id="{41E1ACD4-F504-4208-B28E-0C8095F255E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2BD243-1ECA-42E4-A95C-17B432619BA0}"/>
              </a:ext>
            </a:extLst>
          </p:cNvPr>
          <p:cNvSpPr>
            <a:spLocks noGrp="1"/>
          </p:cNvSpPr>
          <p:nvPr>
            <p:ph type="sldNum" sz="quarter" idx="12"/>
          </p:nvPr>
        </p:nvSpPr>
        <p:spPr/>
        <p:txBody>
          <a:bodyPr/>
          <a:lstStyle/>
          <a:p>
            <a:fld id="{D8E3C806-8E5B-44E6-9281-B77DC232A819}" type="slidenum">
              <a:rPr lang="en-US" smtClean="0"/>
              <a:t>‹#›</a:t>
            </a:fld>
            <a:endParaRPr lang="en-US" dirty="0"/>
          </a:p>
        </p:txBody>
      </p:sp>
    </p:spTree>
    <p:extLst>
      <p:ext uri="{BB962C8B-B14F-4D97-AF65-F5344CB8AC3E}">
        <p14:creationId xmlns:p14="http://schemas.microsoft.com/office/powerpoint/2010/main" val="279723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624EF-ED99-4958-8FF2-4068D43C45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66C46E-BF96-4F28-A6FB-8B675445AFB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B3E478-9E91-4434-991C-0073E07415AE}"/>
              </a:ext>
            </a:extLst>
          </p:cNvPr>
          <p:cNvSpPr>
            <a:spLocks noGrp="1"/>
          </p:cNvSpPr>
          <p:nvPr>
            <p:ph type="dt" sz="half" idx="10"/>
          </p:nvPr>
        </p:nvSpPr>
        <p:spPr/>
        <p:txBody>
          <a:bodyPr/>
          <a:lstStyle/>
          <a:p>
            <a:fld id="{F7398554-545A-4884-ABA7-97E39D2A60C6}" type="datetimeFigureOut">
              <a:rPr lang="en-US" smtClean="0"/>
              <a:t>3/14/2022</a:t>
            </a:fld>
            <a:endParaRPr lang="en-US" dirty="0"/>
          </a:p>
        </p:txBody>
      </p:sp>
      <p:sp>
        <p:nvSpPr>
          <p:cNvPr id="5" name="Footer Placeholder 4">
            <a:extLst>
              <a:ext uri="{FF2B5EF4-FFF2-40B4-BE49-F238E27FC236}">
                <a16:creationId xmlns:a16="http://schemas.microsoft.com/office/drawing/2014/main" id="{4A403AA1-2CCA-4B92-9232-EFD7683B7CF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46025E7-A7D0-479F-8B40-A2A65974C6FE}"/>
              </a:ext>
            </a:extLst>
          </p:cNvPr>
          <p:cNvSpPr>
            <a:spLocks noGrp="1"/>
          </p:cNvSpPr>
          <p:nvPr>
            <p:ph type="sldNum" sz="quarter" idx="12"/>
          </p:nvPr>
        </p:nvSpPr>
        <p:spPr/>
        <p:txBody>
          <a:bodyPr/>
          <a:lstStyle/>
          <a:p>
            <a:fld id="{D8E3C806-8E5B-44E6-9281-B77DC232A819}" type="slidenum">
              <a:rPr lang="en-US" smtClean="0"/>
              <a:t>‹#›</a:t>
            </a:fld>
            <a:endParaRPr lang="en-US" dirty="0"/>
          </a:p>
        </p:txBody>
      </p:sp>
    </p:spTree>
    <p:extLst>
      <p:ext uri="{BB962C8B-B14F-4D97-AF65-F5344CB8AC3E}">
        <p14:creationId xmlns:p14="http://schemas.microsoft.com/office/powerpoint/2010/main" val="699701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E712C-2088-4F4C-BF38-C84BDA157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F401DB-5B61-43D9-ACF3-1217FA35A0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434204F-46C5-48E2-BFF1-E28CC747E63C}"/>
              </a:ext>
            </a:extLst>
          </p:cNvPr>
          <p:cNvSpPr>
            <a:spLocks noGrp="1"/>
          </p:cNvSpPr>
          <p:nvPr>
            <p:ph type="dt" sz="half" idx="10"/>
          </p:nvPr>
        </p:nvSpPr>
        <p:spPr/>
        <p:txBody>
          <a:bodyPr/>
          <a:lstStyle/>
          <a:p>
            <a:fld id="{F7398554-545A-4884-ABA7-97E39D2A60C6}" type="datetimeFigureOut">
              <a:rPr lang="en-US" smtClean="0"/>
              <a:t>3/14/2022</a:t>
            </a:fld>
            <a:endParaRPr lang="en-US" dirty="0"/>
          </a:p>
        </p:txBody>
      </p:sp>
      <p:sp>
        <p:nvSpPr>
          <p:cNvPr id="5" name="Footer Placeholder 4">
            <a:extLst>
              <a:ext uri="{FF2B5EF4-FFF2-40B4-BE49-F238E27FC236}">
                <a16:creationId xmlns:a16="http://schemas.microsoft.com/office/drawing/2014/main" id="{0E99A6C9-526A-4309-9233-2855D1F87B0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9869DCB-65BE-4F69-9B59-8F5F965A96FB}"/>
              </a:ext>
            </a:extLst>
          </p:cNvPr>
          <p:cNvSpPr>
            <a:spLocks noGrp="1"/>
          </p:cNvSpPr>
          <p:nvPr>
            <p:ph type="sldNum" sz="quarter" idx="12"/>
          </p:nvPr>
        </p:nvSpPr>
        <p:spPr/>
        <p:txBody>
          <a:bodyPr/>
          <a:lstStyle/>
          <a:p>
            <a:fld id="{D8E3C806-8E5B-44E6-9281-B77DC232A819}" type="slidenum">
              <a:rPr lang="en-US" smtClean="0"/>
              <a:t>‹#›</a:t>
            </a:fld>
            <a:endParaRPr lang="en-US" dirty="0"/>
          </a:p>
        </p:txBody>
      </p:sp>
    </p:spTree>
    <p:extLst>
      <p:ext uri="{BB962C8B-B14F-4D97-AF65-F5344CB8AC3E}">
        <p14:creationId xmlns:p14="http://schemas.microsoft.com/office/powerpoint/2010/main" val="529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42EF0-D589-49A2-9B76-7002288626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5F056F-BD46-4823-987D-13C343D4E60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6476D7-6BF0-4E58-B7DF-CA14AB948EA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9145AD-F4BA-4FF3-AA02-79CCEE614E84}"/>
              </a:ext>
            </a:extLst>
          </p:cNvPr>
          <p:cNvSpPr>
            <a:spLocks noGrp="1"/>
          </p:cNvSpPr>
          <p:nvPr>
            <p:ph type="dt" sz="half" idx="10"/>
          </p:nvPr>
        </p:nvSpPr>
        <p:spPr/>
        <p:txBody>
          <a:bodyPr/>
          <a:lstStyle/>
          <a:p>
            <a:fld id="{F7398554-545A-4884-ABA7-97E39D2A60C6}" type="datetimeFigureOut">
              <a:rPr lang="en-US" smtClean="0"/>
              <a:t>3/14/2022</a:t>
            </a:fld>
            <a:endParaRPr lang="en-US" dirty="0"/>
          </a:p>
        </p:txBody>
      </p:sp>
      <p:sp>
        <p:nvSpPr>
          <p:cNvPr id="6" name="Footer Placeholder 5">
            <a:extLst>
              <a:ext uri="{FF2B5EF4-FFF2-40B4-BE49-F238E27FC236}">
                <a16:creationId xmlns:a16="http://schemas.microsoft.com/office/drawing/2014/main" id="{B6751F1B-B509-4D7D-9929-03F7A394220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39307E9-344C-4A51-899B-2FE2224BADCE}"/>
              </a:ext>
            </a:extLst>
          </p:cNvPr>
          <p:cNvSpPr>
            <a:spLocks noGrp="1"/>
          </p:cNvSpPr>
          <p:nvPr>
            <p:ph type="sldNum" sz="quarter" idx="12"/>
          </p:nvPr>
        </p:nvSpPr>
        <p:spPr/>
        <p:txBody>
          <a:bodyPr/>
          <a:lstStyle/>
          <a:p>
            <a:fld id="{D8E3C806-8E5B-44E6-9281-B77DC232A819}" type="slidenum">
              <a:rPr lang="en-US" smtClean="0"/>
              <a:t>‹#›</a:t>
            </a:fld>
            <a:endParaRPr lang="en-US" dirty="0"/>
          </a:p>
        </p:txBody>
      </p:sp>
    </p:spTree>
    <p:extLst>
      <p:ext uri="{BB962C8B-B14F-4D97-AF65-F5344CB8AC3E}">
        <p14:creationId xmlns:p14="http://schemas.microsoft.com/office/powerpoint/2010/main" val="1244227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CD988-A44F-4D7B-9FF1-8582C23C37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F3A172-4A08-45B3-82DE-1DD7D2DF8E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856656B-3F89-4627-A366-C5AA4A94063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959E86-3ABB-4372-AF6F-CAFEFFDC82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A496D70-09D7-4262-9B93-3FFAFCA8E78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64F08A-BD5C-4BA7-A6FE-E8CDE2BE28F0}"/>
              </a:ext>
            </a:extLst>
          </p:cNvPr>
          <p:cNvSpPr>
            <a:spLocks noGrp="1"/>
          </p:cNvSpPr>
          <p:nvPr>
            <p:ph type="dt" sz="half" idx="10"/>
          </p:nvPr>
        </p:nvSpPr>
        <p:spPr/>
        <p:txBody>
          <a:bodyPr/>
          <a:lstStyle/>
          <a:p>
            <a:fld id="{F7398554-545A-4884-ABA7-97E39D2A60C6}" type="datetimeFigureOut">
              <a:rPr lang="en-US" smtClean="0"/>
              <a:t>3/14/2022</a:t>
            </a:fld>
            <a:endParaRPr lang="en-US" dirty="0"/>
          </a:p>
        </p:txBody>
      </p:sp>
      <p:sp>
        <p:nvSpPr>
          <p:cNvPr id="8" name="Footer Placeholder 7">
            <a:extLst>
              <a:ext uri="{FF2B5EF4-FFF2-40B4-BE49-F238E27FC236}">
                <a16:creationId xmlns:a16="http://schemas.microsoft.com/office/drawing/2014/main" id="{C44AF8B6-F4AA-4F73-BEE4-767BE155158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D95347E-365B-44DD-BF5C-B27D5C31A4E7}"/>
              </a:ext>
            </a:extLst>
          </p:cNvPr>
          <p:cNvSpPr>
            <a:spLocks noGrp="1"/>
          </p:cNvSpPr>
          <p:nvPr>
            <p:ph type="sldNum" sz="quarter" idx="12"/>
          </p:nvPr>
        </p:nvSpPr>
        <p:spPr/>
        <p:txBody>
          <a:bodyPr/>
          <a:lstStyle/>
          <a:p>
            <a:fld id="{D8E3C806-8E5B-44E6-9281-B77DC232A819}" type="slidenum">
              <a:rPr lang="en-US" smtClean="0"/>
              <a:t>‹#›</a:t>
            </a:fld>
            <a:endParaRPr lang="en-US" dirty="0"/>
          </a:p>
        </p:txBody>
      </p:sp>
    </p:spTree>
    <p:extLst>
      <p:ext uri="{BB962C8B-B14F-4D97-AF65-F5344CB8AC3E}">
        <p14:creationId xmlns:p14="http://schemas.microsoft.com/office/powerpoint/2010/main" val="4056230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E0792-5018-4E88-B6B6-4205F6C1A4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3BD089-7390-4166-A371-09E7DD065CCC}"/>
              </a:ext>
            </a:extLst>
          </p:cNvPr>
          <p:cNvSpPr>
            <a:spLocks noGrp="1"/>
          </p:cNvSpPr>
          <p:nvPr>
            <p:ph type="dt" sz="half" idx="10"/>
          </p:nvPr>
        </p:nvSpPr>
        <p:spPr/>
        <p:txBody>
          <a:bodyPr/>
          <a:lstStyle/>
          <a:p>
            <a:fld id="{F7398554-545A-4884-ABA7-97E39D2A60C6}" type="datetimeFigureOut">
              <a:rPr lang="en-US" smtClean="0"/>
              <a:t>3/14/2022</a:t>
            </a:fld>
            <a:endParaRPr lang="en-US" dirty="0"/>
          </a:p>
        </p:txBody>
      </p:sp>
      <p:sp>
        <p:nvSpPr>
          <p:cNvPr id="4" name="Footer Placeholder 3">
            <a:extLst>
              <a:ext uri="{FF2B5EF4-FFF2-40B4-BE49-F238E27FC236}">
                <a16:creationId xmlns:a16="http://schemas.microsoft.com/office/drawing/2014/main" id="{75886133-F38B-41E9-BE3C-D8766EA227F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0E8A311-A796-45CA-8893-192C8F28F50F}"/>
              </a:ext>
            </a:extLst>
          </p:cNvPr>
          <p:cNvSpPr>
            <a:spLocks noGrp="1"/>
          </p:cNvSpPr>
          <p:nvPr>
            <p:ph type="sldNum" sz="quarter" idx="12"/>
          </p:nvPr>
        </p:nvSpPr>
        <p:spPr/>
        <p:txBody>
          <a:bodyPr/>
          <a:lstStyle/>
          <a:p>
            <a:fld id="{D8E3C806-8E5B-44E6-9281-B77DC232A819}" type="slidenum">
              <a:rPr lang="en-US" smtClean="0"/>
              <a:t>‹#›</a:t>
            </a:fld>
            <a:endParaRPr lang="en-US" dirty="0"/>
          </a:p>
        </p:txBody>
      </p:sp>
    </p:spTree>
    <p:extLst>
      <p:ext uri="{BB962C8B-B14F-4D97-AF65-F5344CB8AC3E}">
        <p14:creationId xmlns:p14="http://schemas.microsoft.com/office/powerpoint/2010/main" val="1552517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57D015-290A-46A8-9022-08B0AAB2043D}"/>
              </a:ext>
            </a:extLst>
          </p:cNvPr>
          <p:cNvSpPr>
            <a:spLocks noGrp="1"/>
          </p:cNvSpPr>
          <p:nvPr>
            <p:ph type="dt" sz="half" idx="10"/>
          </p:nvPr>
        </p:nvSpPr>
        <p:spPr/>
        <p:txBody>
          <a:bodyPr/>
          <a:lstStyle/>
          <a:p>
            <a:fld id="{F7398554-545A-4884-ABA7-97E39D2A60C6}" type="datetimeFigureOut">
              <a:rPr lang="en-US" smtClean="0"/>
              <a:t>3/14/2022</a:t>
            </a:fld>
            <a:endParaRPr lang="en-US" dirty="0"/>
          </a:p>
        </p:txBody>
      </p:sp>
      <p:sp>
        <p:nvSpPr>
          <p:cNvPr id="3" name="Footer Placeholder 2">
            <a:extLst>
              <a:ext uri="{FF2B5EF4-FFF2-40B4-BE49-F238E27FC236}">
                <a16:creationId xmlns:a16="http://schemas.microsoft.com/office/drawing/2014/main" id="{278ECBF3-38EC-4164-AA72-BD512834A54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65BC784-8D15-4611-9A8A-20C64E7B50B7}"/>
              </a:ext>
            </a:extLst>
          </p:cNvPr>
          <p:cNvSpPr>
            <a:spLocks noGrp="1"/>
          </p:cNvSpPr>
          <p:nvPr>
            <p:ph type="sldNum" sz="quarter" idx="12"/>
          </p:nvPr>
        </p:nvSpPr>
        <p:spPr/>
        <p:txBody>
          <a:bodyPr/>
          <a:lstStyle/>
          <a:p>
            <a:fld id="{D8E3C806-8E5B-44E6-9281-B77DC232A819}" type="slidenum">
              <a:rPr lang="en-US" smtClean="0"/>
              <a:t>‹#›</a:t>
            </a:fld>
            <a:endParaRPr lang="en-US" dirty="0"/>
          </a:p>
        </p:txBody>
      </p:sp>
    </p:spTree>
    <p:extLst>
      <p:ext uri="{BB962C8B-B14F-4D97-AF65-F5344CB8AC3E}">
        <p14:creationId xmlns:p14="http://schemas.microsoft.com/office/powerpoint/2010/main" val="3840153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1E0CB-D011-4B6E-B442-D08A2F3EC9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677E22-D7DC-468B-977E-C9913EE63D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B1A550-B3C8-4CAC-AE4F-EB877FBE1B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404FC6-C780-40A1-9919-B072E0E0149E}"/>
              </a:ext>
            </a:extLst>
          </p:cNvPr>
          <p:cNvSpPr>
            <a:spLocks noGrp="1"/>
          </p:cNvSpPr>
          <p:nvPr>
            <p:ph type="dt" sz="half" idx="10"/>
          </p:nvPr>
        </p:nvSpPr>
        <p:spPr/>
        <p:txBody>
          <a:bodyPr/>
          <a:lstStyle/>
          <a:p>
            <a:fld id="{F7398554-545A-4884-ABA7-97E39D2A60C6}" type="datetimeFigureOut">
              <a:rPr lang="en-US" smtClean="0"/>
              <a:t>3/14/2022</a:t>
            </a:fld>
            <a:endParaRPr lang="en-US" dirty="0"/>
          </a:p>
        </p:txBody>
      </p:sp>
      <p:sp>
        <p:nvSpPr>
          <p:cNvPr id="6" name="Footer Placeholder 5">
            <a:extLst>
              <a:ext uri="{FF2B5EF4-FFF2-40B4-BE49-F238E27FC236}">
                <a16:creationId xmlns:a16="http://schemas.microsoft.com/office/drawing/2014/main" id="{218D6CC8-7146-4B72-B8E2-8B9512DCF2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2753305-0D70-4487-B786-C6D4737BD9E4}"/>
              </a:ext>
            </a:extLst>
          </p:cNvPr>
          <p:cNvSpPr>
            <a:spLocks noGrp="1"/>
          </p:cNvSpPr>
          <p:nvPr>
            <p:ph type="sldNum" sz="quarter" idx="12"/>
          </p:nvPr>
        </p:nvSpPr>
        <p:spPr/>
        <p:txBody>
          <a:bodyPr/>
          <a:lstStyle/>
          <a:p>
            <a:fld id="{D8E3C806-8E5B-44E6-9281-B77DC232A819}" type="slidenum">
              <a:rPr lang="en-US" smtClean="0"/>
              <a:t>‹#›</a:t>
            </a:fld>
            <a:endParaRPr lang="en-US" dirty="0"/>
          </a:p>
        </p:txBody>
      </p:sp>
    </p:spTree>
    <p:extLst>
      <p:ext uri="{BB962C8B-B14F-4D97-AF65-F5344CB8AC3E}">
        <p14:creationId xmlns:p14="http://schemas.microsoft.com/office/powerpoint/2010/main" val="2442269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4A19E-E458-40A6-A342-4EA4EB004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E1D5D8-93AA-4455-A775-9FD054ABDE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770B6AF-551D-4443-8CAE-E9DA00C79C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AE7124-41C9-4D0D-BC76-2E4B46173273}"/>
              </a:ext>
            </a:extLst>
          </p:cNvPr>
          <p:cNvSpPr>
            <a:spLocks noGrp="1"/>
          </p:cNvSpPr>
          <p:nvPr>
            <p:ph type="dt" sz="half" idx="10"/>
          </p:nvPr>
        </p:nvSpPr>
        <p:spPr/>
        <p:txBody>
          <a:bodyPr/>
          <a:lstStyle/>
          <a:p>
            <a:fld id="{F7398554-545A-4884-ABA7-97E39D2A60C6}" type="datetimeFigureOut">
              <a:rPr lang="en-US" smtClean="0"/>
              <a:t>3/14/2022</a:t>
            </a:fld>
            <a:endParaRPr lang="en-US" dirty="0"/>
          </a:p>
        </p:txBody>
      </p:sp>
      <p:sp>
        <p:nvSpPr>
          <p:cNvPr id="6" name="Footer Placeholder 5">
            <a:extLst>
              <a:ext uri="{FF2B5EF4-FFF2-40B4-BE49-F238E27FC236}">
                <a16:creationId xmlns:a16="http://schemas.microsoft.com/office/drawing/2014/main" id="{4E20C957-1EA1-463B-B9BC-35734365B4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389CA4C-6747-4583-B067-AFB2C18CBC22}"/>
              </a:ext>
            </a:extLst>
          </p:cNvPr>
          <p:cNvSpPr>
            <a:spLocks noGrp="1"/>
          </p:cNvSpPr>
          <p:nvPr>
            <p:ph type="sldNum" sz="quarter" idx="12"/>
          </p:nvPr>
        </p:nvSpPr>
        <p:spPr/>
        <p:txBody>
          <a:bodyPr/>
          <a:lstStyle/>
          <a:p>
            <a:fld id="{D8E3C806-8E5B-44E6-9281-B77DC232A819}" type="slidenum">
              <a:rPr lang="en-US" smtClean="0"/>
              <a:t>‹#›</a:t>
            </a:fld>
            <a:endParaRPr lang="en-US" dirty="0"/>
          </a:p>
        </p:txBody>
      </p:sp>
    </p:spTree>
    <p:extLst>
      <p:ext uri="{BB962C8B-B14F-4D97-AF65-F5344CB8AC3E}">
        <p14:creationId xmlns:p14="http://schemas.microsoft.com/office/powerpoint/2010/main" val="3552270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882110-072F-4753-B4D9-3921A208CA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7DD255-6311-43EA-8D19-EB9710D153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987A28-5EC9-4470-B81F-864342C096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98554-545A-4884-ABA7-97E39D2A60C6}" type="datetimeFigureOut">
              <a:rPr lang="en-US" smtClean="0"/>
              <a:t>3/14/2022</a:t>
            </a:fld>
            <a:endParaRPr lang="en-US" dirty="0"/>
          </a:p>
        </p:txBody>
      </p:sp>
      <p:sp>
        <p:nvSpPr>
          <p:cNvPr id="5" name="Footer Placeholder 4">
            <a:extLst>
              <a:ext uri="{FF2B5EF4-FFF2-40B4-BE49-F238E27FC236}">
                <a16:creationId xmlns:a16="http://schemas.microsoft.com/office/drawing/2014/main" id="{7C6CA43C-8E7C-43A0-A759-B96B4E4394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38DFC30-CF06-4016-B422-E21B2F7667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3C806-8E5B-44E6-9281-B77DC232A819}" type="slidenum">
              <a:rPr lang="en-US" smtClean="0"/>
              <a:t>‹#›</a:t>
            </a:fld>
            <a:endParaRPr lang="en-US" dirty="0"/>
          </a:p>
        </p:txBody>
      </p:sp>
    </p:spTree>
    <p:extLst>
      <p:ext uri="{BB962C8B-B14F-4D97-AF65-F5344CB8AC3E}">
        <p14:creationId xmlns:p14="http://schemas.microsoft.com/office/powerpoint/2010/main" val="2691188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records@pa.gov" TargetMode="Externa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1.jpeg"/><Relationship Id="rId4" Type="http://schemas.openxmlformats.org/officeDocument/2006/relationships/hyperlink" Target="https://www.openrecords.pa.go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earneson@pa.gov" TargetMode="External"/><Relationship Id="rId5" Type="http://schemas.openxmlformats.org/officeDocument/2006/relationships/hyperlink" Target="https://twitter.com/OpenRecordsPA" TargetMode="External"/><Relationship Id="rId4" Type="http://schemas.openxmlformats.org/officeDocument/2006/relationships/hyperlink" Target="https://openrecords.pa.gov/"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openrecords.pa.gov/RTKL/Forms.cf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openrecords.pa.gov/Appeals/DocketSearch.cf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pacourts.us/assets/opinions/Commonwealth/out/660cd17_5-31-18.pdf#search=%22660%20C.D.%202017%20%27Commonwealth%2bCourt%27%22" TargetMode="External"/><Relationship Id="rId2" Type="http://schemas.openxmlformats.org/officeDocument/2006/relationships/hyperlink" Target="http://www.pacourts.us/assets/opinions/Commonwealth/out/739cd11_4-23-13.pdf#search=%22Office%20of%20the%20Governor%20v.%20Scolforo%2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openrecords@pa.gov" TargetMode="Externa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hyperlink" Target="https://www.openrecords.pa.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133600"/>
            <a:ext cx="10972800" cy="4343400"/>
          </a:xfrm>
        </p:spPr>
        <p:txBody>
          <a:bodyPr>
            <a:normAutofit/>
          </a:bodyPr>
          <a:lstStyle/>
          <a:p>
            <a:pPr marL="0" indent="0">
              <a:buNone/>
            </a:pPr>
            <a:r>
              <a:rPr lang="en-US" b="1" u="sng" dirty="0"/>
              <a:t>The Office of Open Records webinar will begin soon</a:t>
            </a:r>
          </a:p>
          <a:p>
            <a:r>
              <a:rPr lang="en-US" dirty="0"/>
              <a:t>Use the “Conversation” box to submit questions</a:t>
            </a:r>
          </a:p>
          <a:p>
            <a:r>
              <a:rPr lang="en-US" dirty="0"/>
              <a:t>Submitted questions are records under the RTKL</a:t>
            </a:r>
          </a:p>
          <a:p>
            <a:r>
              <a:rPr lang="en-US" dirty="0"/>
              <a:t>After the webinar ends:</a:t>
            </a:r>
          </a:p>
          <a:p>
            <a:pPr lvl="1">
              <a:buFont typeface="Wingdings" panose="05000000000000000000" pitchFamily="2" charset="2"/>
              <a:buChar char="§"/>
            </a:pPr>
            <a:r>
              <a:rPr lang="en-US" dirty="0"/>
              <a:t>Email </a:t>
            </a:r>
            <a:r>
              <a:rPr lang="en-US" dirty="0">
                <a:hlinkClick r:id="rId3"/>
              </a:rPr>
              <a:t>openrecords@pa.gov</a:t>
            </a:r>
            <a:r>
              <a:rPr lang="en-US" dirty="0"/>
              <a:t> or call 717-346-9903</a:t>
            </a:r>
          </a:p>
          <a:p>
            <a:r>
              <a:rPr lang="en-US" dirty="0"/>
              <a:t>OOR website has resources for agencies &amp; requesters</a:t>
            </a:r>
          </a:p>
          <a:p>
            <a:pPr lvl="1">
              <a:buFont typeface="Wingdings" panose="05000000000000000000" pitchFamily="2" charset="2"/>
              <a:buChar char="§"/>
            </a:pPr>
            <a:r>
              <a:rPr lang="en-US" dirty="0">
                <a:hlinkClick r:id="rId4"/>
              </a:rPr>
              <a:t>https://www.openrecords.pa.gov/</a:t>
            </a:r>
            <a:endParaRPr lang="en-US" dirty="0"/>
          </a:p>
        </p:txBody>
      </p:sp>
      <p:pic>
        <p:nvPicPr>
          <p:cNvPr id="4" name="Picture 2" descr="O:\ExecutiveOffice_241010100\OOR_Logos_and_Pictures\Open Records_Logo elongated.JPG">
            <a:extLst>
              <a:ext uri="{FF2B5EF4-FFF2-40B4-BE49-F238E27FC236}">
                <a16:creationId xmlns:a16="http://schemas.microsoft.com/office/drawing/2014/main" id="{8C214739-4557-4EAC-8D53-B7D0797A7C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14941" y="457200"/>
            <a:ext cx="5962118" cy="1458163"/>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878560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C078A-DA9E-4C01-B12C-A697E449CF44}"/>
              </a:ext>
            </a:extLst>
          </p:cNvPr>
          <p:cNvSpPr>
            <a:spLocks noGrp="1"/>
          </p:cNvSpPr>
          <p:nvPr>
            <p:ph type="title"/>
          </p:nvPr>
        </p:nvSpPr>
        <p:spPr>
          <a:solidFill>
            <a:schemeClr val="accent1"/>
          </a:solidFill>
        </p:spPr>
        <p:txBody>
          <a:bodyPr/>
          <a:lstStyle/>
          <a:p>
            <a:r>
              <a:rPr lang="en-US" b="1" dirty="0">
                <a:solidFill>
                  <a:schemeClr val="bg1"/>
                </a:solidFill>
              </a:rPr>
              <a:t>Writing an affidavit: Structure </a:t>
            </a:r>
          </a:p>
        </p:txBody>
      </p:sp>
      <p:sp>
        <p:nvSpPr>
          <p:cNvPr id="3" name="Content Placeholder 2">
            <a:extLst>
              <a:ext uri="{FF2B5EF4-FFF2-40B4-BE49-F238E27FC236}">
                <a16:creationId xmlns:a16="http://schemas.microsoft.com/office/drawing/2014/main" id="{D6941B73-1B89-40E5-BAD6-C479C6FE9A2A}"/>
              </a:ext>
            </a:extLst>
          </p:cNvPr>
          <p:cNvSpPr>
            <a:spLocks noGrp="1"/>
          </p:cNvSpPr>
          <p:nvPr>
            <p:ph idx="1"/>
          </p:nvPr>
        </p:nvSpPr>
        <p:spPr/>
        <p:txBody>
          <a:bodyPr>
            <a:normAutofit/>
          </a:bodyPr>
          <a:lstStyle/>
          <a:p>
            <a:r>
              <a:rPr lang="en-US" dirty="0"/>
              <a:t>Include the caption and docket number of the case at the top.  </a:t>
            </a:r>
          </a:p>
          <a:p>
            <a:pPr lvl="1"/>
            <a:r>
              <a:rPr lang="en-US" dirty="0"/>
              <a:t>Example: </a:t>
            </a:r>
            <a:r>
              <a:rPr lang="en-US" u="sng" dirty="0"/>
              <a:t>Smith v. Home County</a:t>
            </a:r>
            <a:r>
              <a:rPr lang="en-US" dirty="0"/>
              <a:t>, OOR Dkt. AP 2019-5678 </a:t>
            </a:r>
          </a:p>
          <a:p>
            <a:r>
              <a:rPr lang="en-US" dirty="0"/>
              <a:t>Indicate that the affidavit is one of these three:</a:t>
            </a:r>
          </a:p>
          <a:p>
            <a:pPr lvl="1"/>
            <a:r>
              <a:rPr lang="en-US" dirty="0"/>
              <a:t>pursuant to 18 Pa.C.S. § 4904 (option used on OOR forms)</a:t>
            </a:r>
          </a:p>
          <a:p>
            <a:pPr lvl="1"/>
            <a:r>
              <a:rPr lang="en-US" dirty="0"/>
              <a:t>made under penalty of perjury</a:t>
            </a:r>
          </a:p>
          <a:p>
            <a:pPr lvl="1"/>
            <a:r>
              <a:rPr lang="en-US" dirty="0"/>
              <a:t>made under oath and notarized</a:t>
            </a:r>
          </a:p>
          <a:p>
            <a:r>
              <a:rPr lang="en-US" dirty="0"/>
              <a:t>Arrange the facts in a coherent manner.</a:t>
            </a:r>
          </a:p>
          <a:p>
            <a:pPr marL="0" indent="0">
              <a:buNone/>
            </a:pPr>
            <a:r>
              <a:rPr lang="en-US" dirty="0"/>
              <a:t>	</a:t>
            </a:r>
            <a:endParaRPr lang="en-US" b="1" u="sng" dirty="0"/>
          </a:p>
        </p:txBody>
      </p:sp>
    </p:spTree>
    <p:extLst>
      <p:ext uri="{BB962C8B-B14F-4D97-AF65-F5344CB8AC3E}">
        <p14:creationId xmlns:p14="http://schemas.microsoft.com/office/powerpoint/2010/main" val="44716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C078A-DA9E-4C01-B12C-A697E449CF44}"/>
              </a:ext>
            </a:extLst>
          </p:cNvPr>
          <p:cNvSpPr>
            <a:spLocks noGrp="1"/>
          </p:cNvSpPr>
          <p:nvPr>
            <p:ph type="title"/>
          </p:nvPr>
        </p:nvSpPr>
        <p:spPr>
          <a:solidFill>
            <a:schemeClr val="accent1"/>
          </a:solidFill>
        </p:spPr>
        <p:txBody>
          <a:bodyPr/>
          <a:lstStyle/>
          <a:p>
            <a:r>
              <a:rPr lang="en-US" b="1" dirty="0">
                <a:solidFill>
                  <a:schemeClr val="bg1"/>
                </a:solidFill>
              </a:rPr>
              <a:t>Writing an affidavit: Structure </a:t>
            </a:r>
          </a:p>
        </p:txBody>
      </p:sp>
      <p:sp>
        <p:nvSpPr>
          <p:cNvPr id="3" name="Content Placeholder 2">
            <a:extLst>
              <a:ext uri="{FF2B5EF4-FFF2-40B4-BE49-F238E27FC236}">
                <a16:creationId xmlns:a16="http://schemas.microsoft.com/office/drawing/2014/main" id="{D6941B73-1B89-40E5-BAD6-C479C6FE9A2A}"/>
              </a:ext>
            </a:extLst>
          </p:cNvPr>
          <p:cNvSpPr>
            <a:spLocks noGrp="1"/>
          </p:cNvSpPr>
          <p:nvPr>
            <p:ph idx="1"/>
          </p:nvPr>
        </p:nvSpPr>
        <p:spPr/>
        <p:txBody>
          <a:bodyPr>
            <a:normAutofit lnSpcReduction="10000"/>
          </a:bodyPr>
          <a:lstStyle/>
          <a:p>
            <a:r>
              <a:rPr lang="en-US" dirty="0"/>
              <a:t>State each fact in a separate paragraph.</a:t>
            </a:r>
          </a:p>
          <a:p>
            <a:r>
              <a:rPr lang="en-US" dirty="0"/>
              <a:t>Number the paragraphs so that the affidavit is easier to read and refer to in the FD. </a:t>
            </a:r>
          </a:p>
          <a:p>
            <a:r>
              <a:rPr lang="en-US" dirty="0"/>
              <a:t>Reference any supporting documents by marking them as exhibits (use page numbers with exhibits where appropriate).</a:t>
            </a:r>
          </a:p>
          <a:p>
            <a:r>
              <a:rPr lang="en-US" dirty="0"/>
              <a:t>Use a reference or index where necessary.</a:t>
            </a:r>
          </a:p>
          <a:p>
            <a:pPr lvl="1"/>
            <a:r>
              <a:rPr lang="en-US" dirty="0"/>
              <a:t>Numbered pages</a:t>
            </a:r>
          </a:p>
          <a:p>
            <a:pPr lvl="1"/>
            <a:r>
              <a:rPr lang="en-US" dirty="0"/>
              <a:t>Dates</a:t>
            </a:r>
          </a:p>
          <a:p>
            <a:pPr lvl="1"/>
            <a:r>
              <a:rPr lang="en-US" dirty="0"/>
              <a:t>Bate Stamp</a:t>
            </a:r>
          </a:p>
          <a:p>
            <a:pPr marL="0" indent="0">
              <a:buNone/>
            </a:pPr>
            <a:r>
              <a:rPr lang="en-US" dirty="0"/>
              <a:t>	</a:t>
            </a:r>
            <a:endParaRPr lang="en-US" b="1" u="sng" dirty="0"/>
          </a:p>
        </p:txBody>
      </p:sp>
    </p:spTree>
    <p:extLst>
      <p:ext uri="{BB962C8B-B14F-4D97-AF65-F5344CB8AC3E}">
        <p14:creationId xmlns:p14="http://schemas.microsoft.com/office/powerpoint/2010/main" val="3650850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C078A-DA9E-4C01-B12C-A697E449CF44}"/>
              </a:ext>
            </a:extLst>
          </p:cNvPr>
          <p:cNvSpPr>
            <a:spLocks noGrp="1"/>
          </p:cNvSpPr>
          <p:nvPr>
            <p:ph type="title"/>
          </p:nvPr>
        </p:nvSpPr>
        <p:spPr>
          <a:solidFill>
            <a:schemeClr val="accent1"/>
          </a:solidFill>
        </p:spPr>
        <p:txBody>
          <a:bodyPr/>
          <a:lstStyle/>
          <a:p>
            <a:r>
              <a:rPr lang="en-US" b="1" dirty="0">
                <a:solidFill>
                  <a:schemeClr val="bg1"/>
                </a:solidFill>
              </a:rPr>
              <a:t>Writing an affidavit: The affiant	</a:t>
            </a:r>
          </a:p>
        </p:txBody>
      </p:sp>
      <p:sp>
        <p:nvSpPr>
          <p:cNvPr id="3" name="Content Placeholder 2">
            <a:extLst>
              <a:ext uri="{FF2B5EF4-FFF2-40B4-BE49-F238E27FC236}">
                <a16:creationId xmlns:a16="http://schemas.microsoft.com/office/drawing/2014/main" id="{D6941B73-1B89-40E5-BAD6-C479C6FE9A2A}"/>
              </a:ext>
            </a:extLst>
          </p:cNvPr>
          <p:cNvSpPr>
            <a:spLocks noGrp="1"/>
          </p:cNvSpPr>
          <p:nvPr>
            <p:ph idx="1"/>
          </p:nvPr>
        </p:nvSpPr>
        <p:spPr/>
        <p:txBody>
          <a:bodyPr>
            <a:normAutofit/>
          </a:bodyPr>
          <a:lstStyle/>
          <a:p>
            <a:r>
              <a:rPr lang="en-US" dirty="0"/>
              <a:t>The affidavit should include the name and title of the person giving the testimony. </a:t>
            </a:r>
            <a:br>
              <a:rPr lang="en-US" dirty="0"/>
            </a:br>
            <a:endParaRPr lang="en-US" dirty="0"/>
          </a:p>
          <a:p>
            <a:pPr lvl="1"/>
            <a:r>
              <a:rPr lang="en-US" dirty="0"/>
              <a:t>Why is it important that this person is telling the AO this?</a:t>
            </a:r>
          </a:p>
          <a:p>
            <a:pPr lvl="1"/>
            <a:r>
              <a:rPr lang="en-US" dirty="0"/>
              <a:t>Why does this person know what the affidavit says is true?</a:t>
            </a:r>
          </a:p>
          <a:p>
            <a:pPr lvl="1"/>
            <a:r>
              <a:rPr lang="en-US" dirty="0"/>
              <a:t>How or why does this person know about the records at issue?</a:t>
            </a:r>
          </a:p>
          <a:p>
            <a:pPr lvl="1"/>
            <a:r>
              <a:rPr lang="en-US" dirty="0"/>
              <a:t>Why would they know where the records are or what they contain?</a:t>
            </a:r>
          </a:p>
          <a:p>
            <a:pPr lvl="1"/>
            <a:r>
              <a:rPr lang="en-US" dirty="0"/>
              <a:t>What would they know about the facts or situation(s) surrounding the record or request?</a:t>
            </a:r>
          </a:p>
          <a:p>
            <a:pPr marL="0" indent="0">
              <a:buNone/>
            </a:pPr>
            <a:r>
              <a:rPr lang="en-US" dirty="0"/>
              <a:t>	</a:t>
            </a:r>
            <a:endParaRPr lang="en-US" b="1" u="sng" dirty="0"/>
          </a:p>
        </p:txBody>
      </p:sp>
    </p:spTree>
    <p:extLst>
      <p:ext uri="{BB962C8B-B14F-4D97-AF65-F5344CB8AC3E}">
        <p14:creationId xmlns:p14="http://schemas.microsoft.com/office/powerpoint/2010/main" val="1469533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C078A-DA9E-4C01-B12C-A697E449CF44}"/>
              </a:ext>
            </a:extLst>
          </p:cNvPr>
          <p:cNvSpPr>
            <a:spLocks noGrp="1"/>
          </p:cNvSpPr>
          <p:nvPr>
            <p:ph type="title"/>
          </p:nvPr>
        </p:nvSpPr>
        <p:spPr>
          <a:solidFill>
            <a:schemeClr val="accent1"/>
          </a:solidFill>
        </p:spPr>
        <p:txBody>
          <a:bodyPr/>
          <a:lstStyle/>
          <a:p>
            <a:r>
              <a:rPr lang="en-US" b="1" dirty="0">
                <a:solidFill>
                  <a:schemeClr val="bg1"/>
                </a:solidFill>
              </a:rPr>
              <a:t>Writing an affidavit: Drafting	</a:t>
            </a:r>
          </a:p>
        </p:txBody>
      </p:sp>
      <p:sp>
        <p:nvSpPr>
          <p:cNvPr id="3" name="Content Placeholder 2">
            <a:extLst>
              <a:ext uri="{FF2B5EF4-FFF2-40B4-BE49-F238E27FC236}">
                <a16:creationId xmlns:a16="http://schemas.microsoft.com/office/drawing/2014/main" id="{D6941B73-1B89-40E5-BAD6-C479C6FE9A2A}"/>
              </a:ext>
            </a:extLst>
          </p:cNvPr>
          <p:cNvSpPr>
            <a:spLocks noGrp="1"/>
          </p:cNvSpPr>
          <p:nvPr>
            <p:ph idx="1"/>
          </p:nvPr>
        </p:nvSpPr>
        <p:spPr/>
        <p:txBody>
          <a:bodyPr>
            <a:normAutofit/>
          </a:bodyPr>
          <a:lstStyle/>
          <a:p>
            <a:r>
              <a:rPr lang="en-US" dirty="0"/>
              <a:t>An affidavit should establish a nexus between the exemption and any withheld records or redactions.  It should connect the dots.</a:t>
            </a:r>
          </a:p>
          <a:p>
            <a:r>
              <a:rPr lang="en-US" dirty="0"/>
              <a:t>It should answer these general questions:</a:t>
            </a:r>
          </a:p>
          <a:p>
            <a:pPr lvl="1"/>
            <a:r>
              <a:rPr lang="en-US" dirty="0"/>
              <a:t>Who</a:t>
            </a:r>
          </a:p>
          <a:p>
            <a:pPr lvl="1"/>
            <a:r>
              <a:rPr lang="en-US" dirty="0"/>
              <a:t>What</a:t>
            </a:r>
          </a:p>
          <a:p>
            <a:pPr lvl="1"/>
            <a:r>
              <a:rPr lang="en-US" dirty="0"/>
              <a:t>Where</a:t>
            </a:r>
          </a:p>
          <a:p>
            <a:pPr lvl="1"/>
            <a:r>
              <a:rPr lang="en-US" dirty="0"/>
              <a:t>When</a:t>
            </a:r>
          </a:p>
          <a:p>
            <a:pPr lvl="1"/>
            <a:r>
              <a:rPr lang="en-US" dirty="0"/>
              <a:t>How</a:t>
            </a:r>
          </a:p>
          <a:p>
            <a:pPr lvl="1"/>
            <a:r>
              <a:rPr lang="en-US" dirty="0"/>
              <a:t>Why</a:t>
            </a:r>
          </a:p>
          <a:p>
            <a:endParaRPr lang="en-US" b="1" u="sng" dirty="0"/>
          </a:p>
        </p:txBody>
      </p:sp>
    </p:spTree>
    <p:extLst>
      <p:ext uri="{BB962C8B-B14F-4D97-AF65-F5344CB8AC3E}">
        <p14:creationId xmlns:p14="http://schemas.microsoft.com/office/powerpoint/2010/main" val="3374322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C078A-DA9E-4C01-B12C-A697E449CF44}"/>
              </a:ext>
            </a:extLst>
          </p:cNvPr>
          <p:cNvSpPr>
            <a:spLocks noGrp="1"/>
          </p:cNvSpPr>
          <p:nvPr>
            <p:ph type="title"/>
          </p:nvPr>
        </p:nvSpPr>
        <p:spPr>
          <a:solidFill>
            <a:schemeClr val="accent1"/>
          </a:solidFill>
        </p:spPr>
        <p:txBody>
          <a:bodyPr/>
          <a:lstStyle/>
          <a:p>
            <a:r>
              <a:rPr lang="en-US" b="1" dirty="0">
                <a:solidFill>
                  <a:schemeClr val="bg1"/>
                </a:solidFill>
              </a:rPr>
              <a:t>Writing an affidavit: Examples		</a:t>
            </a:r>
          </a:p>
        </p:txBody>
      </p:sp>
      <p:sp>
        <p:nvSpPr>
          <p:cNvPr id="3" name="Content Placeholder 2">
            <a:extLst>
              <a:ext uri="{FF2B5EF4-FFF2-40B4-BE49-F238E27FC236}">
                <a16:creationId xmlns:a16="http://schemas.microsoft.com/office/drawing/2014/main" id="{D6941B73-1B89-40E5-BAD6-C479C6FE9A2A}"/>
              </a:ext>
            </a:extLst>
          </p:cNvPr>
          <p:cNvSpPr>
            <a:spLocks noGrp="1"/>
          </p:cNvSpPr>
          <p:nvPr>
            <p:ph idx="1"/>
          </p:nvPr>
        </p:nvSpPr>
        <p:spPr/>
        <p:txBody>
          <a:bodyPr>
            <a:normAutofit fontScale="77500" lnSpcReduction="20000"/>
          </a:bodyPr>
          <a:lstStyle/>
          <a:p>
            <a:r>
              <a:rPr lang="en-US" dirty="0"/>
              <a:t>Example:  Records do not exist or are not in the possession* of agency.</a:t>
            </a:r>
          </a:p>
          <a:p>
            <a:pPr lvl="1"/>
            <a:r>
              <a:rPr lang="en-US" dirty="0"/>
              <a:t>Questions should at least include:</a:t>
            </a:r>
          </a:p>
          <a:p>
            <a:pPr lvl="2"/>
            <a:r>
              <a:rPr lang="en-US" dirty="0"/>
              <a:t>Who looked for the records</a:t>
            </a:r>
          </a:p>
          <a:p>
            <a:pPr lvl="2"/>
            <a:r>
              <a:rPr lang="en-US" dirty="0"/>
              <a:t>Where did the AORO or affiant look for the records</a:t>
            </a:r>
          </a:p>
          <a:p>
            <a:pPr lvl="2"/>
            <a:r>
              <a:rPr lang="en-US" dirty="0"/>
              <a:t>Why did they look there</a:t>
            </a:r>
          </a:p>
          <a:p>
            <a:pPr lvl="2"/>
            <a:r>
              <a:rPr lang="en-US" dirty="0"/>
              <a:t>What records did the AORO or affiant look at during search</a:t>
            </a:r>
          </a:p>
          <a:p>
            <a:pPr lvl="2"/>
            <a:r>
              <a:rPr lang="en-US" dirty="0"/>
              <a:t>Who would know if a record was never created</a:t>
            </a:r>
          </a:p>
          <a:p>
            <a:pPr lvl="2"/>
            <a:r>
              <a:rPr lang="en-US" dirty="0"/>
              <a:t>When was the search conducted</a:t>
            </a:r>
          </a:p>
          <a:p>
            <a:pPr lvl="2"/>
            <a:r>
              <a:rPr lang="en-US" dirty="0"/>
              <a:t>What keywords were used as part of the search</a:t>
            </a:r>
          </a:p>
          <a:p>
            <a:pPr lvl="2"/>
            <a:r>
              <a:rPr lang="en-US" dirty="0"/>
              <a:t>Where else would the records be – another agency</a:t>
            </a:r>
          </a:p>
          <a:p>
            <a:pPr lvl="2"/>
            <a:r>
              <a:rPr lang="en-US" dirty="0"/>
              <a:t>Were all copies destroyed/deleted</a:t>
            </a:r>
          </a:p>
          <a:p>
            <a:pPr lvl="3"/>
            <a:r>
              <a:rPr lang="en-US" dirty="0"/>
              <a:t>When</a:t>
            </a:r>
          </a:p>
          <a:p>
            <a:pPr lvl="3"/>
            <a:r>
              <a:rPr lang="en-US" dirty="0"/>
              <a:t>Why</a:t>
            </a:r>
          </a:p>
          <a:p>
            <a:pPr lvl="3"/>
            <a:r>
              <a:rPr lang="en-US" dirty="0"/>
              <a:t>By whom</a:t>
            </a:r>
          </a:p>
          <a:p>
            <a:pPr lvl="2"/>
            <a:r>
              <a:rPr lang="en-US" dirty="0"/>
              <a:t>What is agency retention policy</a:t>
            </a:r>
          </a:p>
          <a:p>
            <a:r>
              <a:rPr lang="en-US" dirty="0"/>
              <a:t>Good government tip:  If you do not have the records, say who does or might have them.</a:t>
            </a:r>
          </a:p>
          <a:p>
            <a:pPr lvl="2"/>
            <a:endParaRPr lang="en-US" dirty="0"/>
          </a:p>
          <a:p>
            <a:pPr marL="914400" lvl="2" indent="0">
              <a:buNone/>
            </a:pPr>
            <a:endParaRPr lang="en-US" dirty="0"/>
          </a:p>
          <a:p>
            <a:pPr marL="0" indent="0">
              <a:buNone/>
            </a:pPr>
            <a:endParaRPr lang="en-US" b="1" u="sng" dirty="0"/>
          </a:p>
        </p:txBody>
      </p:sp>
    </p:spTree>
    <p:extLst>
      <p:ext uri="{BB962C8B-B14F-4D97-AF65-F5344CB8AC3E}">
        <p14:creationId xmlns:p14="http://schemas.microsoft.com/office/powerpoint/2010/main" val="1842506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00C3C-9DCC-430E-8901-4230DA32BAD4}"/>
              </a:ext>
            </a:extLst>
          </p:cNvPr>
          <p:cNvSpPr>
            <a:spLocks noGrp="1"/>
          </p:cNvSpPr>
          <p:nvPr>
            <p:ph type="title"/>
          </p:nvPr>
        </p:nvSpPr>
        <p:spPr>
          <a:xfrm>
            <a:off x="838200" y="209177"/>
            <a:ext cx="10515600" cy="1481512"/>
          </a:xfrm>
          <a:solidFill>
            <a:schemeClr val="accent1"/>
          </a:solidFill>
        </p:spPr>
        <p:txBody>
          <a:bodyPr>
            <a:normAutofit fontScale="90000"/>
          </a:bodyPr>
          <a:lstStyle/>
          <a:p>
            <a:r>
              <a:rPr lang="en-US" b="1" dirty="0">
                <a:solidFill>
                  <a:schemeClr val="bg1"/>
                </a:solidFill>
              </a:rPr>
              <a:t>Writing an affidavit: Examples</a:t>
            </a:r>
            <a:br>
              <a:rPr lang="en-US" b="1" dirty="0">
                <a:solidFill>
                  <a:schemeClr val="bg1"/>
                </a:solidFill>
              </a:rPr>
            </a:br>
            <a:r>
              <a:rPr lang="en-US" sz="3100" b="1" u="sng" dirty="0">
                <a:solidFill>
                  <a:schemeClr val="bg1"/>
                </a:solidFill>
              </a:rPr>
              <a:t>Moore v. Department of Corrections</a:t>
            </a:r>
            <a:r>
              <a:rPr lang="en-US" sz="3100" dirty="0">
                <a:solidFill>
                  <a:schemeClr val="bg1"/>
                </a:solidFill>
              </a:rPr>
              <a:t>, </a:t>
            </a:r>
            <a:r>
              <a:rPr lang="fr-FR" sz="3100" dirty="0">
                <a:solidFill>
                  <a:schemeClr val="bg1"/>
                </a:solidFill>
              </a:rPr>
              <a:t>2017 Pa. Commw. Unpub. LEXIS 704, </a:t>
            </a:r>
            <a:r>
              <a:rPr lang="en-US" sz="3100" dirty="0">
                <a:solidFill>
                  <a:schemeClr val="bg1"/>
                </a:solidFill>
              </a:rPr>
              <a:t>177 A.3d 1073 	</a:t>
            </a:r>
            <a:r>
              <a:rPr lang="en-US" dirty="0"/>
              <a:t>	</a:t>
            </a:r>
          </a:p>
        </p:txBody>
      </p:sp>
      <p:sp>
        <p:nvSpPr>
          <p:cNvPr id="3" name="Content Placeholder 2">
            <a:extLst>
              <a:ext uri="{FF2B5EF4-FFF2-40B4-BE49-F238E27FC236}">
                <a16:creationId xmlns:a16="http://schemas.microsoft.com/office/drawing/2014/main" id="{62290000-FF2F-4875-99B9-12A3D627AF35}"/>
              </a:ext>
            </a:extLst>
          </p:cNvPr>
          <p:cNvSpPr>
            <a:spLocks noGrp="1"/>
          </p:cNvSpPr>
          <p:nvPr>
            <p:ph idx="1"/>
          </p:nvPr>
        </p:nvSpPr>
        <p:spPr/>
        <p:txBody>
          <a:bodyPr/>
          <a:lstStyle/>
          <a:p>
            <a:r>
              <a:rPr lang="en-US" dirty="0"/>
              <a:t>Request was for records that agency claimed did not exist</a:t>
            </a:r>
          </a:p>
          <a:p>
            <a:pPr lvl="1"/>
            <a:r>
              <a:rPr lang="en-US" dirty="0"/>
              <a:t>Agency provided affidavit to OOR that stated that:</a:t>
            </a:r>
          </a:p>
          <a:p>
            <a:pPr lvl="2"/>
            <a:r>
              <a:rPr lang="en-US" dirty="0"/>
              <a:t>“no responsive records exist within the Department’s custody, possession or control”</a:t>
            </a:r>
          </a:p>
          <a:p>
            <a:pPr lvl="2"/>
            <a:r>
              <a:rPr lang="en-US" dirty="0"/>
              <a:t>the AORO “reviewed [Moore’s] request and researched it”</a:t>
            </a:r>
          </a:p>
          <a:p>
            <a:r>
              <a:rPr lang="en-US" dirty="0"/>
              <a:t>Court held that this was conclusory and generic</a:t>
            </a:r>
          </a:p>
          <a:p>
            <a:pPr lvl="1"/>
            <a:r>
              <a:rPr lang="en-US" dirty="0"/>
              <a:t>More details are needed and at a minimum should include a description of what records the AORO reviewed</a:t>
            </a:r>
          </a:p>
          <a:p>
            <a:pPr lvl="2"/>
            <a:endParaRPr lang="en-US" dirty="0"/>
          </a:p>
        </p:txBody>
      </p:sp>
    </p:spTree>
    <p:extLst>
      <p:ext uri="{BB962C8B-B14F-4D97-AF65-F5344CB8AC3E}">
        <p14:creationId xmlns:p14="http://schemas.microsoft.com/office/powerpoint/2010/main" val="991297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35C18A-47A8-4919-B253-298C8B1E23C6}"/>
              </a:ext>
            </a:extLst>
          </p:cNvPr>
          <p:cNvPicPr>
            <a:picLocks noChangeAspect="1"/>
          </p:cNvPicPr>
          <p:nvPr/>
        </p:nvPicPr>
        <p:blipFill>
          <a:blip r:embed="rId2"/>
          <a:stretch>
            <a:fillRect/>
          </a:stretch>
        </p:blipFill>
        <p:spPr>
          <a:xfrm>
            <a:off x="3453063" y="0"/>
            <a:ext cx="5285873" cy="6858000"/>
          </a:xfrm>
          <a:prstGeom prst="rect">
            <a:avLst/>
          </a:prstGeom>
        </p:spPr>
      </p:pic>
    </p:spTree>
    <p:extLst>
      <p:ext uri="{BB962C8B-B14F-4D97-AF65-F5344CB8AC3E}">
        <p14:creationId xmlns:p14="http://schemas.microsoft.com/office/powerpoint/2010/main" val="823799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7790E18-C1DC-49FE-BE78-134EBCB49FBB}"/>
              </a:ext>
            </a:extLst>
          </p:cNvPr>
          <p:cNvPicPr>
            <a:picLocks noChangeAspect="1"/>
          </p:cNvPicPr>
          <p:nvPr/>
        </p:nvPicPr>
        <p:blipFill>
          <a:blip r:embed="rId2"/>
          <a:stretch>
            <a:fillRect/>
          </a:stretch>
        </p:blipFill>
        <p:spPr>
          <a:xfrm>
            <a:off x="3593246" y="0"/>
            <a:ext cx="5005508" cy="6858000"/>
          </a:xfrm>
          <a:prstGeom prst="rect">
            <a:avLst/>
          </a:prstGeom>
        </p:spPr>
      </p:pic>
    </p:spTree>
    <p:extLst>
      <p:ext uri="{BB962C8B-B14F-4D97-AF65-F5344CB8AC3E}">
        <p14:creationId xmlns:p14="http://schemas.microsoft.com/office/powerpoint/2010/main" val="1618880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E11FF67-F80D-4DB1-84C4-01D3AE5E4730}"/>
              </a:ext>
            </a:extLst>
          </p:cNvPr>
          <p:cNvPicPr>
            <a:picLocks noChangeAspect="1"/>
          </p:cNvPicPr>
          <p:nvPr/>
        </p:nvPicPr>
        <p:blipFill>
          <a:blip r:embed="rId2"/>
          <a:stretch>
            <a:fillRect/>
          </a:stretch>
        </p:blipFill>
        <p:spPr>
          <a:xfrm>
            <a:off x="3660694" y="0"/>
            <a:ext cx="4870611" cy="6858000"/>
          </a:xfrm>
          <a:prstGeom prst="rect">
            <a:avLst/>
          </a:prstGeom>
        </p:spPr>
      </p:pic>
    </p:spTree>
    <p:extLst>
      <p:ext uri="{BB962C8B-B14F-4D97-AF65-F5344CB8AC3E}">
        <p14:creationId xmlns:p14="http://schemas.microsoft.com/office/powerpoint/2010/main" val="394172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BD775-AAB6-43AB-86EA-55428679BD5A}"/>
              </a:ext>
            </a:extLst>
          </p:cNvPr>
          <p:cNvSpPr>
            <a:spLocks noGrp="1"/>
          </p:cNvSpPr>
          <p:nvPr>
            <p:ph type="title"/>
          </p:nvPr>
        </p:nvSpPr>
        <p:spPr>
          <a:xfrm>
            <a:off x="838200" y="371101"/>
            <a:ext cx="10515600" cy="1325563"/>
          </a:xfrm>
          <a:solidFill>
            <a:schemeClr val="accent1"/>
          </a:solidFill>
        </p:spPr>
        <p:txBody>
          <a:bodyPr/>
          <a:lstStyle/>
          <a:p>
            <a:r>
              <a:rPr lang="en-US" b="1" dirty="0">
                <a:solidFill>
                  <a:schemeClr val="bg1"/>
                </a:solidFill>
              </a:rPr>
              <a:t>Final Determination: Example</a:t>
            </a:r>
          </a:p>
        </p:txBody>
      </p:sp>
      <p:sp>
        <p:nvSpPr>
          <p:cNvPr id="3" name="Content Placeholder 2">
            <a:extLst>
              <a:ext uri="{FF2B5EF4-FFF2-40B4-BE49-F238E27FC236}">
                <a16:creationId xmlns:a16="http://schemas.microsoft.com/office/drawing/2014/main" id="{679C1980-122B-4813-BC2B-0794A4904C79}"/>
              </a:ext>
            </a:extLst>
          </p:cNvPr>
          <p:cNvSpPr>
            <a:spLocks noGrp="1"/>
          </p:cNvSpPr>
          <p:nvPr>
            <p:ph idx="1"/>
          </p:nvPr>
        </p:nvSpPr>
        <p:spPr/>
        <p:txBody>
          <a:bodyPr>
            <a:normAutofit fontScale="92500" lnSpcReduction="10000"/>
          </a:bodyPr>
          <a:lstStyle/>
          <a:p>
            <a:pPr fontAlgn="base"/>
            <a:r>
              <a:rPr lang="en-US" dirty="0"/>
              <a:t>Affidavit from </a:t>
            </a:r>
            <a:r>
              <a:rPr lang="en-US" u="sng" dirty="0"/>
              <a:t>Demco v. City of Pittsburgh</a:t>
            </a:r>
            <a:r>
              <a:rPr lang="en-US" dirty="0"/>
              <a:t>, 2019 OOR Dkt. AP  2540 </a:t>
            </a:r>
          </a:p>
          <a:p>
            <a:pPr marL="457200" lvl="1" indent="0" fontAlgn="base">
              <a:buNone/>
            </a:pPr>
            <a:r>
              <a:rPr lang="en-US" dirty="0"/>
              <a:t>Request:</a:t>
            </a:r>
          </a:p>
          <a:p>
            <a:pPr marL="457200" lvl="1" indent="0" fontAlgn="base">
              <a:buNone/>
            </a:pPr>
            <a:r>
              <a:rPr lang="en-US" dirty="0"/>
              <a:t>Please provide a spreadsheet of all sign permits on record in the City of Pittsburgh.  Please include both advertising and business ID signs.  Please include the location, the owner, type, and the size listed for each sign and any other information available to include in the spreadsheet listing.  There should be over 6000 sign permits on this list.</a:t>
            </a:r>
          </a:p>
          <a:p>
            <a:pPr marL="0" indent="0">
              <a:buNone/>
            </a:pPr>
            <a:r>
              <a:rPr lang="en-US" b="1" dirty="0"/>
              <a:t>Title and why that is important:</a:t>
            </a:r>
          </a:p>
          <a:p>
            <a:pPr marL="0" lvl="0" indent="0">
              <a:buNone/>
            </a:pPr>
            <a:r>
              <a:rPr lang="en-US" dirty="0"/>
              <a:t>	In my capacity as Acting Director, and as Assistant Director of PLI 	before that, I am familiar with the records of PLI (City’s Department of 	Permits, Licenses and Inspections).</a:t>
            </a:r>
          </a:p>
          <a:p>
            <a:pPr marL="0" lvl="0" indent="0">
              <a:buNone/>
            </a:pPr>
            <a:r>
              <a:rPr lang="en-US" b="1" dirty="0"/>
              <a:t>Lays foundation for why or why not may have records</a:t>
            </a:r>
          </a:p>
          <a:p>
            <a:pPr marL="457200" lvl="1" indent="0">
              <a:buNone/>
            </a:pPr>
            <a:r>
              <a:rPr lang="en-US" dirty="0"/>
              <a:t>	</a:t>
            </a:r>
            <a:r>
              <a:rPr lang="en-US" sz="2800" dirty="0"/>
              <a:t>One of PLI’s responsibilities is to issue sign permits. </a:t>
            </a:r>
          </a:p>
        </p:txBody>
      </p:sp>
    </p:spTree>
    <p:extLst>
      <p:ext uri="{BB962C8B-B14F-4D97-AF65-F5344CB8AC3E}">
        <p14:creationId xmlns:p14="http://schemas.microsoft.com/office/powerpoint/2010/main" val="3576131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94116" y="3257530"/>
            <a:ext cx="9320168" cy="1612082"/>
          </a:xfrm>
        </p:spPr>
        <p:txBody>
          <a:bodyPr>
            <a:noAutofit/>
          </a:bodyPr>
          <a:lstStyle/>
          <a:p>
            <a:pPr eaLnBrk="1" hangingPunct="1"/>
            <a:r>
              <a:rPr lang="en-US" sz="4490" b="1" dirty="0"/>
              <a:t>Submitting Evidence in an OOR Appeal</a:t>
            </a:r>
            <a:br>
              <a:rPr lang="en-US" sz="3600" b="1" dirty="0"/>
            </a:br>
            <a:r>
              <a:rPr lang="en-US" sz="3600" b="1" dirty="0"/>
              <a:t>Nathanael Byerly, Deputy Director</a:t>
            </a:r>
            <a:br>
              <a:rPr lang="en-US" sz="3600" b="1" dirty="0"/>
            </a:br>
            <a:r>
              <a:rPr lang="en-US" sz="3600" b="1" dirty="0"/>
              <a:t>Kyle Applegate, Chief Counsel</a:t>
            </a:r>
            <a:endParaRPr lang="en-US" sz="4400" b="1" dirty="0"/>
          </a:p>
        </p:txBody>
      </p:sp>
      <p:sp>
        <p:nvSpPr>
          <p:cNvPr id="3" name="Subtitle 2"/>
          <p:cNvSpPr>
            <a:spLocks noGrp="1"/>
          </p:cNvSpPr>
          <p:nvPr>
            <p:ph type="subTitle" idx="1"/>
          </p:nvPr>
        </p:nvSpPr>
        <p:spPr>
          <a:xfrm>
            <a:off x="2895600" y="2133601"/>
            <a:ext cx="6400800" cy="457199"/>
          </a:xfrm>
        </p:spPr>
        <p:txBody>
          <a:bodyPr rtlCol="0">
            <a:normAutofit/>
          </a:bodyPr>
          <a:lstStyle/>
          <a:p>
            <a:pPr>
              <a:defRPr/>
            </a:pPr>
            <a:r>
              <a:rPr lang="en-US" dirty="0">
                <a:solidFill>
                  <a:schemeClr val="tx2"/>
                </a:solidFill>
              </a:rPr>
              <a:t>Liz Wagenseller, Executive Director</a:t>
            </a:r>
          </a:p>
        </p:txBody>
      </p:sp>
      <p:pic>
        <p:nvPicPr>
          <p:cNvPr id="1026" name="Picture 2" descr="O:\ExecutiveOffice_241010100\OOR_Logos_and_Pictures\Open Records_Logo elongat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685801"/>
            <a:ext cx="5962118" cy="14478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D52B4473-2CDF-43BD-A91B-D753D03CBDCD}"/>
              </a:ext>
            </a:extLst>
          </p:cNvPr>
          <p:cNvSpPr txBox="1">
            <a:spLocks noChangeArrowheads="1"/>
          </p:cNvSpPr>
          <p:nvPr/>
        </p:nvSpPr>
        <p:spPr bwMode="auto">
          <a:xfrm>
            <a:off x="1214717" y="5065053"/>
            <a:ext cx="10439400" cy="1323439"/>
          </a:xfrm>
          <a:prstGeom prst="rect">
            <a:avLst/>
          </a:prstGeom>
          <a:solidFill>
            <a:schemeClr val="accent1">
              <a:lumMod val="40000"/>
              <a:lumOff val="60000"/>
            </a:schemeClr>
          </a:solid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dirty="0">
                <a:latin typeface="Calibri" pitchFamily="34" charset="0"/>
                <a:hlinkClick r:id="rId4"/>
              </a:rPr>
              <a:t>https://openrecords.pa.gov</a:t>
            </a:r>
            <a:endParaRPr lang="en-US" sz="2000" dirty="0">
              <a:latin typeface="Calibri" pitchFamily="34" charset="0"/>
            </a:endParaRPr>
          </a:p>
          <a:p>
            <a:pPr algn="ctr" eaLnBrk="1" hangingPunct="1"/>
            <a:r>
              <a:rPr lang="en-US" sz="2000" dirty="0">
                <a:latin typeface="Calibri" pitchFamily="34" charset="0"/>
                <a:hlinkClick r:id="rId5"/>
              </a:rPr>
              <a:t>@OpenRecordsPA</a:t>
            </a:r>
            <a:endParaRPr lang="en-US" sz="2000" dirty="0">
              <a:latin typeface="Calibri" pitchFamily="34" charset="0"/>
            </a:endParaRPr>
          </a:p>
          <a:p>
            <a:pPr algn="ctr" eaLnBrk="1" hangingPunct="1"/>
            <a:r>
              <a:rPr lang="en-US" sz="2000" dirty="0">
                <a:latin typeface="Calibri" pitchFamily="34" charset="0"/>
                <a:hlinkClick r:id="rId6"/>
              </a:rPr>
              <a:t>openrecords@pa.gov</a:t>
            </a:r>
            <a:endParaRPr lang="en-US" sz="2000" dirty="0">
              <a:latin typeface="Calibri" pitchFamily="34" charset="0"/>
            </a:endParaRPr>
          </a:p>
          <a:p>
            <a:pPr algn="ctr" eaLnBrk="1" hangingPunct="1"/>
            <a:r>
              <a:rPr lang="en-US" sz="2000" dirty="0">
                <a:latin typeface="Calibri" pitchFamily="34" charset="0"/>
              </a:rPr>
              <a:t>(717) 346-9903</a:t>
            </a:r>
          </a:p>
        </p:txBody>
      </p:sp>
    </p:spTree>
    <p:extLst>
      <p:ext uri="{BB962C8B-B14F-4D97-AF65-F5344CB8AC3E}">
        <p14:creationId xmlns:p14="http://schemas.microsoft.com/office/powerpoint/2010/main" val="472319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BD775-AAB6-43AB-86EA-55428679BD5A}"/>
              </a:ext>
            </a:extLst>
          </p:cNvPr>
          <p:cNvSpPr>
            <a:spLocks noGrp="1"/>
          </p:cNvSpPr>
          <p:nvPr>
            <p:ph type="title"/>
          </p:nvPr>
        </p:nvSpPr>
        <p:spPr>
          <a:xfrm>
            <a:off x="838200" y="371101"/>
            <a:ext cx="10515600" cy="1325563"/>
          </a:xfrm>
          <a:solidFill>
            <a:schemeClr val="accent1"/>
          </a:solidFill>
        </p:spPr>
        <p:txBody>
          <a:bodyPr/>
          <a:lstStyle/>
          <a:p>
            <a:r>
              <a:rPr lang="en-US" b="1" dirty="0">
                <a:solidFill>
                  <a:schemeClr val="bg1"/>
                </a:solidFill>
              </a:rPr>
              <a:t>Final Determination: Example</a:t>
            </a:r>
          </a:p>
        </p:txBody>
      </p:sp>
      <p:sp>
        <p:nvSpPr>
          <p:cNvPr id="3" name="Content Placeholder 2">
            <a:extLst>
              <a:ext uri="{FF2B5EF4-FFF2-40B4-BE49-F238E27FC236}">
                <a16:creationId xmlns:a16="http://schemas.microsoft.com/office/drawing/2014/main" id="{679C1980-122B-4813-BC2B-0794A4904C79}"/>
              </a:ext>
            </a:extLst>
          </p:cNvPr>
          <p:cNvSpPr>
            <a:spLocks noGrp="1"/>
          </p:cNvSpPr>
          <p:nvPr>
            <p:ph idx="1"/>
          </p:nvPr>
        </p:nvSpPr>
        <p:spPr/>
        <p:txBody>
          <a:bodyPr>
            <a:normAutofit lnSpcReduction="10000"/>
          </a:bodyPr>
          <a:lstStyle/>
          <a:p>
            <a:pPr lvl="0"/>
            <a:r>
              <a:rPr lang="en-US" b="1" dirty="0"/>
              <a:t>Explains search:</a:t>
            </a:r>
          </a:p>
          <a:p>
            <a:pPr marL="457200" lvl="1" indent="0">
              <a:buNone/>
            </a:pPr>
            <a:r>
              <a:rPr lang="en-US" sz="2800" dirty="0"/>
              <a:t>	Upon receipt of this request, I conducted a thorough 	examination of files in the possession, custody and control of PLI 	for records responsive to the request underlying this Appeal. </a:t>
            </a:r>
          </a:p>
          <a:p>
            <a:pPr marL="457200" lvl="1" indent="0">
              <a:buNone/>
            </a:pPr>
            <a:r>
              <a:rPr lang="en-US" sz="2800" dirty="0"/>
              <a:t>	I searched for paper files and digital files in our data handling 	system. </a:t>
            </a:r>
          </a:p>
          <a:p>
            <a:pPr marL="457200" lvl="1" indent="0">
              <a:buNone/>
            </a:pPr>
            <a:r>
              <a:rPr lang="en-US" sz="2800" dirty="0"/>
              <a:t>	After conducting a good faith search of PLI’s files and inquiring of 	relevant personnel from PLI and the City’s Department of 	Innovation and Performance, I have concluded that the 	spreadsheet I provided in this case is the sole responsive 	record 	for this request. </a:t>
            </a:r>
          </a:p>
        </p:txBody>
      </p:sp>
    </p:spTree>
    <p:extLst>
      <p:ext uri="{BB962C8B-B14F-4D97-AF65-F5344CB8AC3E}">
        <p14:creationId xmlns:p14="http://schemas.microsoft.com/office/powerpoint/2010/main" val="2566148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BD775-AAB6-43AB-86EA-55428679BD5A}"/>
              </a:ext>
            </a:extLst>
          </p:cNvPr>
          <p:cNvSpPr>
            <a:spLocks noGrp="1"/>
          </p:cNvSpPr>
          <p:nvPr>
            <p:ph type="title"/>
          </p:nvPr>
        </p:nvSpPr>
        <p:spPr>
          <a:xfrm>
            <a:off x="838200" y="371101"/>
            <a:ext cx="10515600" cy="1325563"/>
          </a:xfrm>
          <a:solidFill>
            <a:schemeClr val="accent1"/>
          </a:solidFill>
        </p:spPr>
        <p:txBody>
          <a:bodyPr/>
          <a:lstStyle/>
          <a:p>
            <a:r>
              <a:rPr lang="en-US" b="1" dirty="0">
                <a:solidFill>
                  <a:schemeClr val="bg1"/>
                </a:solidFill>
              </a:rPr>
              <a:t>Final Determination: Example</a:t>
            </a:r>
          </a:p>
        </p:txBody>
      </p:sp>
      <p:sp>
        <p:nvSpPr>
          <p:cNvPr id="3" name="Content Placeholder 2">
            <a:extLst>
              <a:ext uri="{FF2B5EF4-FFF2-40B4-BE49-F238E27FC236}">
                <a16:creationId xmlns:a16="http://schemas.microsoft.com/office/drawing/2014/main" id="{679C1980-122B-4813-BC2B-0794A4904C79}"/>
              </a:ext>
            </a:extLst>
          </p:cNvPr>
          <p:cNvSpPr>
            <a:spLocks noGrp="1"/>
          </p:cNvSpPr>
          <p:nvPr>
            <p:ph idx="1"/>
          </p:nvPr>
        </p:nvSpPr>
        <p:spPr/>
        <p:txBody>
          <a:bodyPr>
            <a:normAutofit fontScale="92500" lnSpcReduction="20000"/>
          </a:bodyPr>
          <a:lstStyle/>
          <a:p>
            <a:pPr lvl="0"/>
            <a:r>
              <a:rPr lang="en-US" b="1" dirty="0"/>
              <a:t>Explains/describes records</a:t>
            </a:r>
            <a:r>
              <a:rPr lang="en-US" dirty="0"/>
              <a:t>:</a:t>
            </a:r>
          </a:p>
          <a:p>
            <a:pPr marL="457200" lvl="1" indent="0">
              <a:buNone/>
            </a:pPr>
            <a:r>
              <a:rPr lang="en-US" dirty="0"/>
              <a:t>The 2012 spreadsheet to which Requester refers includes each individual sign in the City. </a:t>
            </a:r>
          </a:p>
          <a:p>
            <a:pPr marL="457200" lvl="1" indent="0">
              <a:buNone/>
            </a:pPr>
            <a:r>
              <a:rPr lang="en-US" dirty="0"/>
              <a:t>The current spreadsheet often includes several signs in one submission for a sign permit, hence the discrepancy between the 2 spreadsheets. </a:t>
            </a:r>
          </a:p>
          <a:p>
            <a:pPr lvl="0"/>
            <a:r>
              <a:rPr lang="en-US" b="1" dirty="0"/>
              <a:t>Explains why record does not exist</a:t>
            </a:r>
          </a:p>
          <a:p>
            <a:pPr marL="457200" lvl="1" indent="0">
              <a:buNone/>
            </a:pPr>
            <a:r>
              <a:rPr lang="en-US" dirty="0"/>
              <a:t>In other words, there is not a permit for each individual sign on the spreadsheet we submitted to [the] Requester.</a:t>
            </a:r>
          </a:p>
          <a:p>
            <a:pPr marL="457200" lvl="1" indent="0">
              <a:buNone/>
            </a:pPr>
            <a:r>
              <a:rPr lang="en-US" dirty="0"/>
              <a:t>The request as I understood it was for sign permits, not how many signs there are in the City in general.</a:t>
            </a:r>
          </a:p>
          <a:p>
            <a:pPr marL="457200" lvl="1" indent="0">
              <a:buNone/>
            </a:pPr>
            <a:r>
              <a:rPr lang="en-US" dirty="0"/>
              <a:t>The number of signs is a very different question as compared to the number of sign permits.</a:t>
            </a:r>
          </a:p>
          <a:p>
            <a:pPr marL="457200" lvl="1" indent="0">
              <a:buNone/>
            </a:pPr>
            <a:r>
              <a:rPr lang="en-US" dirty="0"/>
              <a:t>The data from 2012 most likely came from PermitsPlus, a legacy software we no longer can access.</a:t>
            </a:r>
          </a:p>
          <a:p>
            <a:pPr lvl="1"/>
            <a:endParaRPr lang="en-US" b="1" dirty="0"/>
          </a:p>
        </p:txBody>
      </p:sp>
    </p:spTree>
    <p:extLst>
      <p:ext uri="{BB962C8B-B14F-4D97-AF65-F5344CB8AC3E}">
        <p14:creationId xmlns:p14="http://schemas.microsoft.com/office/powerpoint/2010/main" val="3548918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C078A-DA9E-4C01-B12C-A697E449CF44}"/>
              </a:ext>
            </a:extLst>
          </p:cNvPr>
          <p:cNvSpPr>
            <a:spLocks noGrp="1"/>
          </p:cNvSpPr>
          <p:nvPr>
            <p:ph type="title"/>
          </p:nvPr>
        </p:nvSpPr>
        <p:spPr>
          <a:solidFill>
            <a:schemeClr val="accent1"/>
          </a:solidFill>
        </p:spPr>
        <p:txBody>
          <a:bodyPr/>
          <a:lstStyle/>
          <a:p>
            <a:r>
              <a:rPr lang="en-US" b="1" dirty="0">
                <a:solidFill>
                  <a:schemeClr val="bg1"/>
                </a:solidFill>
              </a:rPr>
              <a:t>Writing an affidavit: Examples		</a:t>
            </a:r>
          </a:p>
        </p:txBody>
      </p:sp>
      <p:sp>
        <p:nvSpPr>
          <p:cNvPr id="3" name="Content Placeholder 2">
            <a:extLst>
              <a:ext uri="{FF2B5EF4-FFF2-40B4-BE49-F238E27FC236}">
                <a16:creationId xmlns:a16="http://schemas.microsoft.com/office/drawing/2014/main" id="{D6941B73-1B89-40E5-BAD6-C479C6FE9A2A}"/>
              </a:ext>
            </a:extLst>
          </p:cNvPr>
          <p:cNvSpPr>
            <a:spLocks noGrp="1"/>
          </p:cNvSpPr>
          <p:nvPr>
            <p:ph idx="1"/>
          </p:nvPr>
        </p:nvSpPr>
        <p:spPr/>
        <p:txBody>
          <a:bodyPr>
            <a:normAutofit fontScale="92500" lnSpcReduction="20000"/>
          </a:bodyPr>
          <a:lstStyle/>
          <a:p>
            <a:r>
              <a:rPr lang="en-US" b="1" u="sng" dirty="0"/>
              <a:t>Updated</a:t>
            </a:r>
            <a:r>
              <a:rPr lang="en-US" dirty="0"/>
              <a:t> OOR samples as of January, 2021:</a:t>
            </a:r>
          </a:p>
          <a:p>
            <a:pPr lvl="2"/>
            <a:r>
              <a:rPr lang="en-US" u="sng" dirty="0">
                <a:hlinkClick r:id="rId2"/>
              </a:rPr>
              <a:t>https://www.openrecords.pa.gov/RTKL/Forms.cfm</a:t>
            </a:r>
            <a:br>
              <a:rPr lang="en-US" dirty="0"/>
            </a:br>
            <a:endParaRPr lang="en-US" dirty="0"/>
          </a:p>
          <a:p>
            <a:r>
              <a:rPr lang="en-US" dirty="0"/>
              <a:t>Look at the exemption and ask what facts would help determine if the exemption may apply. </a:t>
            </a:r>
          </a:p>
          <a:p>
            <a:pPr lvl="1"/>
            <a:r>
              <a:rPr lang="en-US" dirty="0"/>
              <a:t>Example: Release of video would threaten public safety and endanger safety of the building</a:t>
            </a:r>
          </a:p>
          <a:p>
            <a:pPr lvl="2"/>
            <a:r>
              <a:rPr lang="en-US" dirty="0"/>
              <a:t>Not enough to just say it’s a risk or it’s a threat to security</a:t>
            </a:r>
          </a:p>
          <a:p>
            <a:pPr lvl="2"/>
            <a:r>
              <a:rPr lang="en-US" dirty="0"/>
              <a:t>Questions should at least include:</a:t>
            </a:r>
          </a:p>
          <a:p>
            <a:pPr lvl="3"/>
            <a:r>
              <a:rPr lang="en-US" dirty="0"/>
              <a:t>What is in the record that makes it a threat or risk </a:t>
            </a:r>
          </a:p>
          <a:p>
            <a:pPr lvl="3"/>
            <a:r>
              <a:rPr lang="en-US" dirty="0"/>
              <a:t>Why/How would release threaten safety or security</a:t>
            </a:r>
          </a:p>
          <a:p>
            <a:pPr lvl="3"/>
            <a:r>
              <a:rPr lang="en-US" dirty="0"/>
              <a:t>Can info be redacted</a:t>
            </a:r>
          </a:p>
          <a:p>
            <a:pPr lvl="3"/>
            <a:r>
              <a:rPr lang="en-US" dirty="0"/>
              <a:t>Who is attesting that threat or risk exists</a:t>
            </a:r>
          </a:p>
          <a:p>
            <a:pPr lvl="4"/>
            <a:r>
              <a:rPr lang="en-US" dirty="0"/>
              <a:t>Experience	</a:t>
            </a:r>
          </a:p>
          <a:p>
            <a:pPr lvl="4"/>
            <a:r>
              <a:rPr lang="en-US" dirty="0"/>
              <a:t>Expertise</a:t>
            </a:r>
          </a:p>
          <a:p>
            <a:pPr lvl="4"/>
            <a:r>
              <a:rPr lang="en-US" dirty="0"/>
              <a:t>Knowledge of situation</a:t>
            </a:r>
          </a:p>
          <a:p>
            <a:pPr lvl="1"/>
            <a:endParaRPr lang="en-US" b="1" u="sng" dirty="0"/>
          </a:p>
          <a:p>
            <a:pPr lvl="2"/>
            <a:endParaRPr lang="en-US" b="1" u="sng" dirty="0"/>
          </a:p>
          <a:p>
            <a:pPr lvl="2"/>
            <a:endParaRPr lang="en-US" b="1" u="sng" dirty="0"/>
          </a:p>
        </p:txBody>
      </p:sp>
    </p:spTree>
    <p:extLst>
      <p:ext uri="{BB962C8B-B14F-4D97-AF65-F5344CB8AC3E}">
        <p14:creationId xmlns:p14="http://schemas.microsoft.com/office/powerpoint/2010/main" val="2598326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56640-430E-46B0-90CA-AF46A8E1A506}"/>
              </a:ext>
            </a:extLst>
          </p:cNvPr>
          <p:cNvSpPr>
            <a:spLocks noGrp="1"/>
          </p:cNvSpPr>
          <p:nvPr>
            <p:ph type="title"/>
          </p:nvPr>
        </p:nvSpPr>
        <p:spPr>
          <a:solidFill>
            <a:schemeClr val="accent1"/>
          </a:solidFill>
        </p:spPr>
        <p:txBody>
          <a:bodyPr>
            <a:normAutofit fontScale="90000"/>
          </a:bodyPr>
          <a:lstStyle/>
          <a:p>
            <a:r>
              <a:rPr lang="en-US" b="1" dirty="0">
                <a:solidFill>
                  <a:schemeClr val="bg1"/>
                </a:solidFill>
              </a:rPr>
              <a:t>Writing an affidavit: Examples</a:t>
            </a:r>
            <a:br>
              <a:rPr lang="en-US" b="1" dirty="0">
                <a:solidFill>
                  <a:schemeClr val="bg1"/>
                </a:solidFill>
              </a:rPr>
            </a:br>
            <a:r>
              <a:rPr lang="en-US" sz="3100" b="1" u="sng" dirty="0">
                <a:solidFill>
                  <a:schemeClr val="bg1"/>
                </a:solidFill>
              </a:rPr>
              <a:t>Gregg Twp. v. Grove</a:t>
            </a:r>
            <a:r>
              <a:rPr lang="en-US" sz="3100" dirty="0">
                <a:solidFill>
                  <a:schemeClr val="bg1"/>
                </a:solidFill>
              </a:rPr>
              <a:t>, 2018 Pa.Commw.Unpub. LEXIS 343; 2018 WL 3097074</a:t>
            </a:r>
          </a:p>
        </p:txBody>
      </p:sp>
      <p:sp>
        <p:nvSpPr>
          <p:cNvPr id="3" name="Content Placeholder 2">
            <a:extLst>
              <a:ext uri="{FF2B5EF4-FFF2-40B4-BE49-F238E27FC236}">
                <a16:creationId xmlns:a16="http://schemas.microsoft.com/office/drawing/2014/main" id="{E2974B7C-BAEC-4BBF-95BC-902FF98D3E93}"/>
              </a:ext>
            </a:extLst>
          </p:cNvPr>
          <p:cNvSpPr>
            <a:spLocks noGrp="1"/>
          </p:cNvSpPr>
          <p:nvPr>
            <p:ph idx="1"/>
          </p:nvPr>
        </p:nvSpPr>
        <p:spPr/>
        <p:txBody>
          <a:bodyPr>
            <a:normAutofit fontScale="92500" lnSpcReduction="10000"/>
          </a:bodyPr>
          <a:lstStyle/>
          <a:p>
            <a:r>
              <a:rPr lang="en-US" dirty="0"/>
              <a:t>Request was for footage from security cameras in building used for municipal offices</a:t>
            </a:r>
          </a:p>
          <a:p>
            <a:pPr lvl="1"/>
            <a:r>
              <a:rPr lang="en-US" dirty="0"/>
              <a:t>Agency denied claiming release would threaten public safety and endanger safety of the building § 708(b)(2) and (3)</a:t>
            </a:r>
          </a:p>
          <a:p>
            <a:r>
              <a:rPr lang="en-US" dirty="0"/>
              <a:t>Court held agency did not meet burden and video was public</a:t>
            </a:r>
          </a:p>
          <a:p>
            <a:pPr lvl="1"/>
            <a:r>
              <a:rPr lang="en-US" dirty="0"/>
              <a:t>Why?</a:t>
            </a:r>
          </a:p>
          <a:p>
            <a:pPr lvl="2"/>
            <a:r>
              <a:rPr lang="en-US" dirty="0"/>
              <a:t>Affidavit was silent as to what was depicted in the video</a:t>
            </a:r>
          </a:p>
          <a:p>
            <a:pPr lvl="2"/>
            <a:r>
              <a:rPr lang="en-US" dirty="0"/>
              <a:t>Affidavit referred generally to all of the cameras but failed to explain why footage from one camera will jeopardize safety</a:t>
            </a:r>
          </a:p>
          <a:p>
            <a:pPr lvl="2"/>
            <a:r>
              <a:rPr lang="en-US" dirty="0"/>
              <a:t>Affidavit did not explain how the cameras are used to enhance public safety – monitored some contemporaneously</a:t>
            </a:r>
          </a:p>
          <a:p>
            <a:pPr lvl="2"/>
            <a:r>
              <a:rPr lang="en-US" dirty="0"/>
              <a:t>Affidavit did not address whether information could be redacted</a:t>
            </a:r>
          </a:p>
          <a:p>
            <a:pPr lvl="2"/>
            <a:r>
              <a:rPr lang="en-US" dirty="0"/>
              <a:t>Affidavit had conclusory statements without explaining details about how security will be jeopardized</a:t>
            </a:r>
          </a:p>
          <a:p>
            <a:pPr lvl="2"/>
            <a:endParaRPr lang="en-US" dirty="0"/>
          </a:p>
        </p:txBody>
      </p:sp>
    </p:spTree>
    <p:extLst>
      <p:ext uri="{BB962C8B-B14F-4D97-AF65-F5344CB8AC3E}">
        <p14:creationId xmlns:p14="http://schemas.microsoft.com/office/powerpoint/2010/main" val="1410687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DC227-E4CC-4D6B-A724-CF5D95EF7397}"/>
              </a:ext>
            </a:extLst>
          </p:cNvPr>
          <p:cNvSpPr>
            <a:spLocks noGrp="1"/>
          </p:cNvSpPr>
          <p:nvPr>
            <p:ph type="title"/>
          </p:nvPr>
        </p:nvSpPr>
        <p:spPr>
          <a:xfrm>
            <a:off x="838200" y="144379"/>
            <a:ext cx="10515600" cy="1546309"/>
          </a:xfrm>
          <a:solidFill>
            <a:schemeClr val="accent1"/>
          </a:solidFill>
        </p:spPr>
        <p:txBody>
          <a:bodyPr>
            <a:normAutofit/>
          </a:bodyPr>
          <a:lstStyle/>
          <a:p>
            <a:r>
              <a:rPr lang="en-US" b="1" dirty="0">
                <a:solidFill>
                  <a:schemeClr val="bg1"/>
                </a:solidFill>
              </a:rPr>
              <a:t>Writing an Affidavit: Editing</a:t>
            </a:r>
          </a:p>
        </p:txBody>
      </p:sp>
      <p:sp>
        <p:nvSpPr>
          <p:cNvPr id="3" name="Content Placeholder 2">
            <a:extLst>
              <a:ext uri="{FF2B5EF4-FFF2-40B4-BE49-F238E27FC236}">
                <a16:creationId xmlns:a16="http://schemas.microsoft.com/office/drawing/2014/main" id="{099B4EE6-8825-4DE6-81D8-00E7E2CCB848}"/>
              </a:ext>
            </a:extLst>
          </p:cNvPr>
          <p:cNvSpPr>
            <a:spLocks noGrp="1"/>
          </p:cNvSpPr>
          <p:nvPr>
            <p:ph idx="1"/>
          </p:nvPr>
        </p:nvSpPr>
        <p:spPr/>
        <p:txBody>
          <a:bodyPr>
            <a:normAutofit/>
          </a:bodyPr>
          <a:lstStyle/>
          <a:p>
            <a:r>
              <a:rPr lang="en-US" dirty="0"/>
              <a:t>Re-read and edit your affidavit.</a:t>
            </a:r>
          </a:p>
          <a:p>
            <a:r>
              <a:rPr lang="en-US" dirty="0"/>
              <a:t>Proofread for both accuracy and grammar.</a:t>
            </a:r>
          </a:p>
          <a:p>
            <a:pPr lvl="1"/>
            <a:r>
              <a:rPr lang="en-US" dirty="0"/>
              <a:t>Example:</a:t>
            </a:r>
          </a:p>
          <a:p>
            <a:pPr lvl="2"/>
            <a:r>
              <a:rPr lang="en-US" dirty="0"/>
              <a:t>The records requested are not within the Agency’s possession, custody, or control.</a:t>
            </a:r>
          </a:p>
          <a:p>
            <a:pPr lvl="2"/>
            <a:r>
              <a:rPr lang="en-US" dirty="0"/>
              <a:t>The records requested are within the Agency’s possession, custody, or control.</a:t>
            </a:r>
          </a:p>
          <a:p>
            <a:r>
              <a:rPr lang="en-US" dirty="0"/>
              <a:t>One word can make a big difference.</a:t>
            </a:r>
          </a:p>
          <a:p>
            <a:r>
              <a:rPr lang="en-US" dirty="0"/>
              <a:t>Eliminate language that makes the affidavit contradictory.  </a:t>
            </a:r>
          </a:p>
          <a:p>
            <a:pPr marL="0" indent="0">
              <a:buNone/>
            </a:pPr>
            <a:endParaRPr lang="en-US" dirty="0"/>
          </a:p>
        </p:txBody>
      </p:sp>
    </p:spTree>
    <p:extLst>
      <p:ext uri="{BB962C8B-B14F-4D97-AF65-F5344CB8AC3E}">
        <p14:creationId xmlns:p14="http://schemas.microsoft.com/office/powerpoint/2010/main" val="41052324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375D3-F369-4E99-9EE3-AA3EBAA8DFC7}"/>
              </a:ext>
            </a:extLst>
          </p:cNvPr>
          <p:cNvSpPr>
            <a:spLocks noGrp="1"/>
          </p:cNvSpPr>
          <p:nvPr>
            <p:ph type="title"/>
          </p:nvPr>
        </p:nvSpPr>
        <p:spPr>
          <a:solidFill>
            <a:schemeClr val="accent1"/>
          </a:solidFill>
        </p:spPr>
        <p:txBody>
          <a:bodyPr/>
          <a:lstStyle/>
          <a:p>
            <a:r>
              <a:rPr lang="en-US" b="1" dirty="0">
                <a:solidFill>
                  <a:schemeClr val="bg1"/>
                </a:solidFill>
              </a:rPr>
              <a:t>Follow-up from the AO </a:t>
            </a:r>
            <a:r>
              <a:rPr lang="en-US" b="1" dirty="0"/>
              <a:t>	</a:t>
            </a:r>
          </a:p>
        </p:txBody>
      </p:sp>
      <p:sp>
        <p:nvSpPr>
          <p:cNvPr id="3" name="Content Placeholder 2">
            <a:extLst>
              <a:ext uri="{FF2B5EF4-FFF2-40B4-BE49-F238E27FC236}">
                <a16:creationId xmlns:a16="http://schemas.microsoft.com/office/drawing/2014/main" id="{CCCC94CE-9897-4FA7-920D-B81B04DC69C8}"/>
              </a:ext>
            </a:extLst>
          </p:cNvPr>
          <p:cNvSpPr>
            <a:spLocks noGrp="1"/>
          </p:cNvSpPr>
          <p:nvPr>
            <p:ph idx="1"/>
          </p:nvPr>
        </p:nvSpPr>
        <p:spPr/>
        <p:txBody>
          <a:bodyPr/>
          <a:lstStyle/>
          <a:p>
            <a:r>
              <a:rPr lang="en-US" dirty="0"/>
              <a:t>Respond to AO requests for more information.</a:t>
            </a:r>
          </a:p>
          <a:p>
            <a:pPr lvl="1"/>
            <a:r>
              <a:rPr lang="en-US" dirty="0"/>
              <a:t>Do not take it personally</a:t>
            </a:r>
          </a:p>
          <a:p>
            <a:pPr lvl="1"/>
            <a:r>
              <a:rPr lang="en-US" dirty="0"/>
              <a:t>Do not take it as an attack on your credibility</a:t>
            </a:r>
          </a:p>
          <a:p>
            <a:pPr lvl="1"/>
            <a:r>
              <a:rPr lang="en-US" dirty="0"/>
              <a:t>More detail may be needed</a:t>
            </a:r>
          </a:p>
          <a:p>
            <a:pPr lvl="1"/>
            <a:r>
              <a:rPr lang="en-US" dirty="0"/>
              <a:t>More explanation of process, terms, or content may be required</a:t>
            </a:r>
          </a:p>
          <a:p>
            <a:pPr lvl="1"/>
            <a:r>
              <a:rPr lang="en-US" dirty="0"/>
              <a:t>A stated fact is better than making an inference of fact</a:t>
            </a:r>
          </a:p>
          <a:p>
            <a:pPr lvl="1"/>
            <a:endParaRPr lang="en-US" dirty="0"/>
          </a:p>
        </p:txBody>
      </p:sp>
    </p:spTree>
    <p:extLst>
      <p:ext uri="{BB962C8B-B14F-4D97-AF65-F5344CB8AC3E}">
        <p14:creationId xmlns:p14="http://schemas.microsoft.com/office/powerpoint/2010/main" val="25399536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372CF-84ED-4D60-B0BD-5BB7D07134DA}"/>
              </a:ext>
            </a:extLst>
          </p:cNvPr>
          <p:cNvSpPr>
            <a:spLocks noGrp="1"/>
          </p:cNvSpPr>
          <p:nvPr>
            <p:ph type="title"/>
          </p:nvPr>
        </p:nvSpPr>
        <p:spPr>
          <a:solidFill>
            <a:schemeClr val="accent1"/>
          </a:solidFill>
        </p:spPr>
        <p:txBody>
          <a:bodyPr/>
          <a:lstStyle/>
          <a:p>
            <a:r>
              <a:rPr lang="en-US" b="1" dirty="0">
                <a:solidFill>
                  <a:schemeClr val="bg1"/>
                </a:solidFill>
              </a:rPr>
              <a:t>Court cases and OOR Final Determinations</a:t>
            </a:r>
          </a:p>
        </p:txBody>
      </p:sp>
      <p:sp>
        <p:nvSpPr>
          <p:cNvPr id="3" name="Content Placeholder 2">
            <a:extLst>
              <a:ext uri="{FF2B5EF4-FFF2-40B4-BE49-F238E27FC236}">
                <a16:creationId xmlns:a16="http://schemas.microsoft.com/office/drawing/2014/main" id="{3114916B-4161-4B8A-831B-7AB892194E1A}"/>
              </a:ext>
            </a:extLst>
          </p:cNvPr>
          <p:cNvSpPr>
            <a:spLocks noGrp="1"/>
          </p:cNvSpPr>
          <p:nvPr>
            <p:ph idx="1"/>
          </p:nvPr>
        </p:nvSpPr>
        <p:spPr/>
        <p:txBody>
          <a:bodyPr/>
          <a:lstStyle/>
          <a:p>
            <a:r>
              <a:rPr lang="en-US" dirty="0"/>
              <a:t>Look for cases that have situations or facts similar to yours. </a:t>
            </a:r>
          </a:p>
          <a:p>
            <a:pPr lvl="1"/>
            <a:r>
              <a:rPr lang="en-US" dirty="0"/>
              <a:t>What exemption was cited</a:t>
            </a:r>
          </a:p>
          <a:p>
            <a:pPr lvl="1"/>
            <a:r>
              <a:rPr lang="en-US" dirty="0"/>
              <a:t>What records were requested</a:t>
            </a:r>
          </a:p>
          <a:p>
            <a:pPr lvl="1"/>
            <a:r>
              <a:rPr lang="en-US" dirty="0"/>
              <a:t>Why did the court or the OOR say the affidavit did or did not support the agency’s argument  </a:t>
            </a:r>
          </a:p>
          <a:p>
            <a:r>
              <a:rPr lang="en-US" dirty="0"/>
              <a:t>Docket search: </a:t>
            </a:r>
            <a:r>
              <a:rPr lang="en-US" dirty="0">
                <a:hlinkClick r:id="rId2"/>
              </a:rPr>
              <a:t>https://www.openrecords.pa.gov/Appeals/DocketSearch.cfm</a:t>
            </a:r>
            <a:endParaRPr lang="en-US" dirty="0"/>
          </a:p>
          <a:p>
            <a:pPr marL="457200" lvl="1" indent="0">
              <a:buNone/>
            </a:pPr>
            <a:endParaRPr lang="en-US" dirty="0"/>
          </a:p>
        </p:txBody>
      </p:sp>
    </p:spTree>
    <p:extLst>
      <p:ext uri="{BB962C8B-B14F-4D97-AF65-F5344CB8AC3E}">
        <p14:creationId xmlns:p14="http://schemas.microsoft.com/office/powerpoint/2010/main" val="10415628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52F4B-BA92-4B2F-B8F1-685979AF8B23}"/>
              </a:ext>
            </a:extLst>
          </p:cNvPr>
          <p:cNvSpPr>
            <a:spLocks noGrp="1"/>
          </p:cNvSpPr>
          <p:nvPr>
            <p:ph type="title"/>
          </p:nvPr>
        </p:nvSpPr>
        <p:spPr>
          <a:solidFill>
            <a:schemeClr val="accent1"/>
          </a:solidFill>
        </p:spPr>
        <p:txBody>
          <a:bodyPr/>
          <a:lstStyle/>
          <a:p>
            <a:r>
              <a:rPr lang="en-US" b="1" u="sng" dirty="0">
                <a:solidFill>
                  <a:schemeClr val="bg1"/>
                </a:solidFill>
              </a:rPr>
              <a:t>Brown v. DOC</a:t>
            </a:r>
            <a:r>
              <a:rPr lang="en-US" dirty="0">
                <a:solidFill>
                  <a:schemeClr val="bg1"/>
                </a:solidFill>
              </a:rPr>
              <a:t>, </a:t>
            </a:r>
            <a:r>
              <a:rPr lang="fr-FR" dirty="0">
                <a:solidFill>
                  <a:schemeClr val="bg1"/>
                </a:solidFill>
              </a:rPr>
              <a:t>2017 Pa. Commw. Unpub. LEXIS 653, </a:t>
            </a:r>
            <a:r>
              <a:rPr lang="en-US" dirty="0">
                <a:solidFill>
                  <a:schemeClr val="bg1"/>
                </a:solidFill>
              </a:rPr>
              <a:t>177 A.3d 1066</a:t>
            </a:r>
          </a:p>
        </p:txBody>
      </p:sp>
      <p:sp>
        <p:nvSpPr>
          <p:cNvPr id="3" name="Content Placeholder 2">
            <a:extLst>
              <a:ext uri="{FF2B5EF4-FFF2-40B4-BE49-F238E27FC236}">
                <a16:creationId xmlns:a16="http://schemas.microsoft.com/office/drawing/2014/main" id="{9F5A598B-B3EA-479A-A9A5-03168230A069}"/>
              </a:ext>
            </a:extLst>
          </p:cNvPr>
          <p:cNvSpPr>
            <a:spLocks noGrp="1"/>
          </p:cNvSpPr>
          <p:nvPr>
            <p:ph idx="1"/>
          </p:nvPr>
        </p:nvSpPr>
        <p:spPr/>
        <p:txBody>
          <a:bodyPr/>
          <a:lstStyle/>
          <a:p>
            <a:r>
              <a:rPr lang="en-US" dirty="0"/>
              <a:t>DOC denied a request for records due to outstanding fees</a:t>
            </a:r>
          </a:p>
          <a:p>
            <a:r>
              <a:rPr lang="en-US" dirty="0"/>
              <a:t>Court said that DOC failed to show the requester owed outstanding fees</a:t>
            </a:r>
          </a:p>
          <a:p>
            <a:r>
              <a:rPr lang="en-US" dirty="0"/>
              <a:t>Affidavit stated:</a:t>
            </a:r>
          </a:p>
          <a:p>
            <a:pPr lvl="1"/>
            <a:r>
              <a:rPr lang="en-US" dirty="0"/>
              <a:t>Records were copied and prepared for Requester</a:t>
            </a:r>
          </a:p>
          <a:p>
            <a:pPr lvl="1"/>
            <a:r>
              <a:rPr lang="en-US" dirty="0"/>
              <a:t>Requester had not paid</a:t>
            </a:r>
          </a:p>
          <a:p>
            <a:pPr lvl="1"/>
            <a:r>
              <a:rPr lang="en-US" dirty="0"/>
              <a:t>He had an outstanding balance</a:t>
            </a:r>
          </a:p>
          <a:p>
            <a:r>
              <a:rPr lang="en-US" dirty="0"/>
              <a:t>Affidavit should have also identified the documents that were copied as well as the number of pages included in the charge</a:t>
            </a:r>
          </a:p>
          <a:p>
            <a:pPr lvl="1"/>
            <a:endParaRPr lang="en-US" dirty="0"/>
          </a:p>
          <a:p>
            <a:pPr lvl="1"/>
            <a:endParaRPr lang="en-US" dirty="0"/>
          </a:p>
        </p:txBody>
      </p:sp>
    </p:spTree>
    <p:extLst>
      <p:ext uri="{BB962C8B-B14F-4D97-AF65-F5344CB8AC3E}">
        <p14:creationId xmlns:p14="http://schemas.microsoft.com/office/powerpoint/2010/main" val="1042572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52F4B-BA92-4B2F-B8F1-685979AF8B23}"/>
              </a:ext>
            </a:extLst>
          </p:cNvPr>
          <p:cNvSpPr>
            <a:spLocks noGrp="1"/>
          </p:cNvSpPr>
          <p:nvPr>
            <p:ph type="title"/>
          </p:nvPr>
        </p:nvSpPr>
        <p:spPr>
          <a:solidFill>
            <a:schemeClr val="accent1"/>
          </a:solidFill>
        </p:spPr>
        <p:txBody>
          <a:bodyPr/>
          <a:lstStyle/>
          <a:p>
            <a:pPr fontAlgn="base"/>
            <a:r>
              <a:rPr lang="en-US" b="1" u="sng" dirty="0">
                <a:solidFill>
                  <a:schemeClr val="bg1"/>
                </a:solidFill>
              </a:rPr>
              <a:t>Carey</a:t>
            </a:r>
            <a:r>
              <a:rPr lang="en-US" b="1" i="0" u="sng" dirty="0">
                <a:solidFill>
                  <a:schemeClr val="bg1"/>
                </a:solidFill>
                <a:effectLst/>
                <a:latin typeface="verdana" panose="020B0604030504040204" pitchFamily="34" charset="0"/>
              </a:rPr>
              <a:t> </a:t>
            </a:r>
            <a:r>
              <a:rPr lang="en-US" b="1" u="sng" dirty="0">
                <a:solidFill>
                  <a:schemeClr val="bg1"/>
                </a:solidFill>
              </a:rPr>
              <a:t>v. Pa. Dep't of Corr.</a:t>
            </a:r>
            <a:r>
              <a:rPr lang="en-US" dirty="0">
                <a:solidFill>
                  <a:schemeClr val="bg1"/>
                </a:solidFill>
              </a:rPr>
              <a:t>,</a:t>
            </a:r>
            <a:r>
              <a:rPr lang="en-US" b="1" dirty="0">
                <a:solidFill>
                  <a:schemeClr val="bg1"/>
                </a:solidFill>
              </a:rPr>
              <a:t> </a:t>
            </a:r>
            <a:r>
              <a:rPr lang="en-US" dirty="0">
                <a:solidFill>
                  <a:schemeClr val="bg1"/>
                </a:solidFill>
              </a:rPr>
              <a:t>61 A.3d 367 </a:t>
            </a:r>
            <a:br>
              <a:rPr lang="en-US" dirty="0">
                <a:solidFill>
                  <a:schemeClr val="bg1"/>
                </a:solidFill>
              </a:rPr>
            </a:br>
            <a:r>
              <a:rPr lang="en-US" dirty="0">
                <a:solidFill>
                  <a:schemeClr val="bg1"/>
                </a:solidFill>
              </a:rPr>
              <a:t>(Pa. Cmwlth. 2013)</a:t>
            </a:r>
          </a:p>
        </p:txBody>
      </p:sp>
      <p:sp>
        <p:nvSpPr>
          <p:cNvPr id="3" name="Content Placeholder 2">
            <a:extLst>
              <a:ext uri="{FF2B5EF4-FFF2-40B4-BE49-F238E27FC236}">
                <a16:creationId xmlns:a16="http://schemas.microsoft.com/office/drawing/2014/main" id="{9F5A598B-B3EA-479A-A9A5-03168230A069}"/>
              </a:ext>
            </a:extLst>
          </p:cNvPr>
          <p:cNvSpPr>
            <a:spLocks noGrp="1"/>
          </p:cNvSpPr>
          <p:nvPr>
            <p:ph idx="1"/>
          </p:nvPr>
        </p:nvSpPr>
        <p:spPr/>
        <p:txBody>
          <a:bodyPr/>
          <a:lstStyle/>
          <a:p>
            <a:pPr marL="0" marR="0" indent="0">
              <a:spcBef>
                <a:spcPts val="0"/>
              </a:spcBef>
              <a:spcAft>
                <a:spcPts val="0"/>
              </a:spcAft>
              <a:buNone/>
            </a:pPr>
            <a:r>
              <a:rPr lang="en-US" sz="2400" dirty="0">
                <a:latin typeface="Calibri" panose="020F0502020204030204" pitchFamily="34" charset="0"/>
                <a:ea typeface="Calibri" panose="020F0502020204030204" pitchFamily="34" charset="0"/>
              </a:rPr>
              <a:t>T</a:t>
            </a:r>
            <a:r>
              <a:rPr lang="en-US" sz="2400" dirty="0">
                <a:effectLst/>
                <a:latin typeface="Calibri" panose="020F0502020204030204" pitchFamily="34" charset="0"/>
                <a:ea typeface="Calibri" panose="020F0502020204030204" pitchFamily="34" charset="0"/>
              </a:rPr>
              <a:t>o determine the adequacy of an affidavit, courts consider whether the affidavit: </a:t>
            </a: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rPr>
              <a:t> </a:t>
            </a:r>
          </a:p>
          <a:p>
            <a:pPr>
              <a:spcBef>
                <a:spcPts val="0"/>
              </a:spcBef>
            </a:pPr>
            <a:r>
              <a:rPr lang="en-US" sz="2400" dirty="0">
                <a:effectLst/>
                <a:latin typeface="Calibri" panose="020F0502020204030204" pitchFamily="34" charset="0"/>
                <a:ea typeface="Calibri" panose="020F0502020204030204" pitchFamily="34" charset="0"/>
              </a:rPr>
              <a:t>includes detailed information describing the nature of the records sought </a:t>
            </a:r>
          </a:p>
          <a:p>
            <a:pPr>
              <a:spcBef>
                <a:spcPts val="0"/>
              </a:spcBef>
            </a:pPr>
            <a:r>
              <a:rPr lang="en-US" sz="2400" dirty="0">
                <a:effectLst/>
                <a:latin typeface="Calibri" panose="020F0502020204030204" pitchFamily="34" charset="0"/>
                <a:ea typeface="Calibri" panose="020F0502020204030204" pitchFamily="34" charset="0"/>
              </a:rPr>
              <a:t>connects the nature of the various records to the exemption</a:t>
            </a:r>
          </a:p>
          <a:p>
            <a:pPr>
              <a:spcBef>
                <a:spcPts val="0"/>
              </a:spcBef>
            </a:pPr>
            <a:endParaRPr lang="en-US" dirty="0"/>
          </a:p>
          <a:p>
            <a:pPr lvl="1"/>
            <a:r>
              <a:rPr lang="en-US" dirty="0"/>
              <a:t>When an affidavit discusses a group or category of records, the affiant must explain which of the records in that category are protected and which are not.</a:t>
            </a:r>
          </a:p>
        </p:txBody>
      </p:sp>
    </p:spTree>
    <p:extLst>
      <p:ext uri="{BB962C8B-B14F-4D97-AF65-F5344CB8AC3E}">
        <p14:creationId xmlns:p14="http://schemas.microsoft.com/office/powerpoint/2010/main" val="2335160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BD775-AAB6-43AB-86EA-55428679BD5A}"/>
              </a:ext>
            </a:extLst>
          </p:cNvPr>
          <p:cNvSpPr>
            <a:spLocks noGrp="1"/>
          </p:cNvSpPr>
          <p:nvPr>
            <p:ph type="title"/>
          </p:nvPr>
        </p:nvSpPr>
        <p:spPr>
          <a:xfrm>
            <a:off x="838200" y="371101"/>
            <a:ext cx="10515600" cy="1325563"/>
          </a:xfrm>
          <a:solidFill>
            <a:schemeClr val="accent1"/>
          </a:solidFill>
        </p:spPr>
        <p:txBody>
          <a:bodyPr/>
          <a:lstStyle/>
          <a:p>
            <a:r>
              <a:rPr lang="en-US" b="1" dirty="0">
                <a:solidFill>
                  <a:schemeClr val="bg1"/>
                </a:solidFill>
              </a:rPr>
              <a:t>List of court cases</a:t>
            </a:r>
          </a:p>
        </p:txBody>
      </p:sp>
      <p:sp>
        <p:nvSpPr>
          <p:cNvPr id="3" name="Content Placeholder 2">
            <a:extLst>
              <a:ext uri="{FF2B5EF4-FFF2-40B4-BE49-F238E27FC236}">
                <a16:creationId xmlns:a16="http://schemas.microsoft.com/office/drawing/2014/main" id="{679C1980-122B-4813-BC2B-0794A4904C79}"/>
              </a:ext>
            </a:extLst>
          </p:cNvPr>
          <p:cNvSpPr>
            <a:spLocks noGrp="1"/>
          </p:cNvSpPr>
          <p:nvPr>
            <p:ph idx="1"/>
          </p:nvPr>
        </p:nvSpPr>
        <p:spPr/>
        <p:txBody>
          <a:bodyPr>
            <a:normAutofit fontScale="85000" lnSpcReduction="20000"/>
          </a:bodyPr>
          <a:lstStyle/>
          <a:p>
            <a:pPr lvl="0" fontAlgn="base"/>
            <a:r>
              <a:rPr lang="en-US" dirty="0"/>
              <a:t>Affidavits must be detailed, nonconclusory, and submitted in good faith. </a:t>
            </a:r>
            <a:r>
              <a:rPr lang="en-US" i="1" dirty="0">
                <a:hlinkClick r:id="rId2"/>
              </a:rPr>
              <a:t>Office of the Governor v. Scolforo</a:t>
            </a:r>
            <a:r>
              <a:rPr lang="en-US" dirty="0">
                <a:hlinkClick r:id="rId2"/>
              </a:rPr>
              <a:t>, 65 A.3d 1095, 1103-1104, 2013 Pa. Commw. LEXIS 120, *20-22, 2013 WL 1729755</a:t>
            </a:r>
            <a:r>
              <a:rPr lang="en-US" dirty="0"/>
              <a:t>;</a:t>
            </a:r>
          </a:p>
          <a:p>
            <a:pPr marL="0" indent="0" fontAlgn="base">
              <a:buNone/>
            </a:pPr>
            <a:r>
              <a:rPr lang="en-US" dirty="0"/>
              <a:t> </a:t>
            </a:r>
          </a:p>
          <a:p>
            <a:pPr lvl="0" fontAlgn="base"/>
            <a:r>
              <a:rPr lang="en-US" dirty="0"/>
              <a:t>It’s not sufficient to recite a list of subjects that records </a:t>
            </a:r>
            <a:r>
              <a:rPr lang="en-US" i="1" dirty="0"/>
              <a:t>might</a:t>
            </a:r>
            <a:r>
              <a:rPr lang="en-US" dirty="0"/>
              <a:t> include, which would cause them to fall under a certain exception. The affidavit must describe “how” the records reflect information that is protected by the exception. </a:t>
            </a:r>
            <a:r>
              <a:rPr lang="en-US" i="1" dirty="0">
                <a:hlinkClick r:id="rId2"/>
              </a:rPr>
              <a:t>Office of the Governor v. Scolforo</a:t>
            </a:r>
            <a:r>
              <a:rPr lang="en-US" dirty="0">
                <a:hlinkClick r:id="rId2"/>
              </a:rPr>
              <a:t>, 65 A.3d 1095, 1103-1104, 2013 Pa. Commw. LEXIS 120, *20-22, 2013 WL 1729755</a:t>
            </a:r>
            <a:r>
              <a:rPr lang="en-US" dirty="0"/>
              <a:t>;</a:t>
            </a:r>
          </a:p>
          <a:p>
            <a:pPr marL="0" indent="0" fontAlgn="base">
              <a:buNone/>
            </a:pPr>
            <a:r>
              <a:rPr lang="en-US" dirty="0"/>
              <a:t> </a:t>
            </a:r>
          </a:p>
          <a:p>
            <a:pPr lvl="0" fontAlgn="base"/>
            <a:r>
              <a:rPr lang="en-US" dirty="0"/>
              <a:t>An affidavit must be specific enough to permit the Court [and AO] to evaluate the exemptions as they apply to </a:t>
            </a:r>
            <a:r>
              <a:rPr lang="en-US" i="1" dirty="0"/>
              <a:t>particular documents.</a:t>
            </a:r>
            <a:r>
              <a:rPr lang="en-US" dirty="0"/>
              <a:t> </a:t>
            </a:r>
            <a:r>
              <a:rPr lang="en-US" i="1" u="sng" dirty="0">
                <a:hlinkClick r:id="rId3"/>
              </a:rPr>
              <a:t>Vista Health Plan, Inc. v. Dep't of Human Servs</a:t>
            </a:r>
            <a:r>
              <a:rPr lang="en-US" u="sng" dirty="0">
                <a:hlinkClick r:id="rId3"/>
              </a:rPr>
              <a:t>., 2018 Pa. Commw. Unpub. LEXIS 295, *19, 189 A.3d 41, 2018 WL 2436329</a:t>
            </a:r>
            <a:r>
              <a:rPr lang="en-US" dirty="0"/>
              <a:t>;</a:t>
            </a:r>
          </a:p>
          <a:p>
            <a:endParaRPr lang="en-US" dirty="0"/>
          </a:p>
        </p:txBody>
      </p:sp>
    </p:spTree>
    <p:extLst>
      <p:ext uri="{BB962C8B-B14F-4D97-AF65-F5344CB8AC3E}">
        <p14:creationId xmlns:p14="http://schemas.microsoft.com/office/powerpoint/2010/main" val="2051899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CD092-58C6-4E8D-9F64-5098D34E431B}"/>
              </a:ext>
            </a:extLst>
          </p:cNvPr>
          <p:cNvSpPr>
            <a:spLocks noGrp="1"/>
          </p:cNvSpPr>
          <p:nvPr>
            <p:ph type="title"/>
          </p:nvPr>
        </p:nvSpPr>
        <p:spPr>
          <a:solidFill>
            <a:schemeClr val="accent1"/>
          </a:solidFill>
        </p:spPr>
        <p:txBody>
          <a:bodyPr/>
          <a:lstStyle/>
          <a:p>
            <a:r>
              <a:rPr lang="en-US" b="1" dirty="0">
                <a:solidFill>
                  <a:schemeClr val="bg1"/>
                </a:solidFill>
              </a:rPr>
              <a:t>Introduction </a:t>
            </a:r>
          </a:p>
        </p:txBody>
      </p:sp>
      <p:sp>
        <p:nvSpPr>
          <p:cNvPr id="3" name="Content Placeholder 2">
            <a:extLst>
              <a:ext uri="{FF2B5EF4-FFF2-40B4-BE49-F238E27FC236}">
                <a16:creationId xmlns:a16="http://schemas.microsoft.com/office/drawing/2014/main" id="{6BEC0ACE-C61A-4A64-9D91-9D1222FF422D}"/>
              </a:ext>
            </a:extLst>
          </p:cNvPr>
          <p:cNvSpPr>
            <a:spLocks noGrp="1"/>
          </p:cNvSpPr>
          <p:nvPr>
            <p:ph idx="1"/>
          </p:nvPr>
        </p:nvSpPr>
        <p:spPr>
          <a:xfrm>
            <a:off x="838200" y="1857709"/>
            <a:ext cx="10708341" cy="4351338"/>
          </a:xfrm>
        </p:spPr>
        <p:txBody>
          <a:bodyPr>
            <a:normAutofit fontScale="70000" lnSpcReduction="20000"/>
          </a:bodyPr>
          <a:lstStyle/>
          <a:p>
            <a:pPr marL="0" indent="0">
              <a:buNone/>
            </a:pPr>
            <a:r>
              <a:rPr lang="en-US" b="1" u="sng" dirty="0"/>
              <a:t>Topics</a:t>
            </a:r>
            <a:br>
              <a:rPr lang="en-US" b="1" u="sng" dirty="0"/>
            </a:br>
            <a:endParaRPr lang="en-US" b="1" u="sng" dirty="0"/>
          </a:p>
          <a:p>
            <a:pPr lvl="1"/>
            <a:r>
              <a:rPr lang="en-US" dirty="0"/>
              <a:t>Why is an affidavit needed</a:t>
            </a:r>
          </a:p>
          <a:p>
            <a:pPr lvl="1"/>
            <a:r>
              <a:rPr lang="en-US" dirty="0"/>
              <a:t>What is an affidavit </a:t>
            </a:r>
          </a:p>
          <a:p>
            <a:pPr lvl="1"/>
            <a:r>
              <a:rPr lang="en-US" dirty="0"/>
              <a:t>Writing an affidavit  </a:t>
            </a:r>
          </a:p>
          <a:p>
            <a:pPr marL="0" indent="0">
              <a:buNone/>
            </a:pPr>
            <a:r>
              <a:rPr lang="en-US" b="1" u="sng" dirty="0"/>
              <a:t>Terms </a:t>
            </a:r>
            <a:br>
              <a:rPr lang="en-US" b="1" u="sng" dirty="0"/>
            </a:br>
            <a:endParaRPr lang="en-US" b="1" u="sng" dirty="0"/>
          </a:p>
          <a:p>
            <a:pPr lvl="1"/>
            <a:r>
              <a:rPr lang="en-US" dirty="0"/>
              <a:t>AO = Appeals Officer</a:t>
            </a:r>
          </a:p>
          <a:p>
            <a:pPr lvl="1"/>
            <a:r>
              <a:rPr lang="en-US" dirty="0"/>
              <a:t>FD = Final Determination</a:t>
            </a:r>
          </a:p>
          <a:p>
            <a:pPr lvl="1"/>
            <a:r>
              <a:rPr lang="en-US" dirty="0"/>
              <a:t>AORO = Agency Open Records Officer</a:t>
            </a:r>
          </a:p>
          <a:p>
            <a:pPr lvl="1"/>
            <a:r>
              <a:rPr lang="en-US" dirty="0"/>
              <a:t>Affidavits = attestations, statement of facts</a:t>
            </a:r>
          </a:p>
          <a:p>
            <a:pPr lvl="1"/>
            <a:endParaRPr lang="en-US" dirty="0"/>
          </a:p>
          <a:p>
            <a:r>
              <a:rPr lang="en-US" b="1" u="sng" dirty="0"/>
              <a:t>Purpose</a:t>
            </a:r>
            <a:br>
              <a:rPr lang="en-US" b="1" u="sng" dirty="0"/>
            </a:br>
            <a:endParaRPr lang="en-US" b="1" u="sng" dirty="0"/>
          </a:p>
          <a:p>
            <a:pPr lvl="1"/>
            <a:r>
              <a:rPr lang="en-US" dirty="0"/>
              <a:t>Improve Efficiency</a:t>
            </a:r>
          </a:p>
          <a:p>
            <a:pPr lvl="1"/>
            <a:r>
              <a:rPr lang="en-US" dirty="0"/>
              <a:t>Assist AOROs</a:t>
            </a:r>
          </a:p>
          <a:p>
            <a:pPr lvl="1"/>
            <a:endParaRPr lang="en-US" dirty="0"/>
          </a:p>
        </p:txBody>
      </p:sp>
    </p:spTree>
    <p:extLst>
      <p:ext uri="{BB962C8B-B14F-4D97-AF65-F5344CB8AC3E}">
        <p14:creationId xmlns:p14="http://schemas.microsoft.com/office/powerpoint/2010/main" val="35267085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7143"/>
            <a:ext cx="10515600" cy="1325563"/>
          </a:xfrm>
          <a:solidFill>
            <a:schemeClr val="accent1"/>
          </a:solidFill>
        </p:spPr>
        <p:txBody>
          <a:bodyPr>
            <a:normAutofit/>
          </a:bodyPr>
          <a:lstStyle/>
          <a:p>
            <a:r>
              <a:rPr lang="en-US" b="1" dirty="0">
                <a:solidFill>
                  <a:schemeClr val="bg1"/>
                </a:solidFill>
              </a:rPr>
              <a:t>Webinar Q&amp;A</a:t>
            </a:r>
          </a:p>
        </p:txBody>
      </p:sp>
      <p:sp>
        <p:nvSpPr>
          <p:cNvPr id="3" name="Content Placeholder 2"/>
          <p:cNvSpPr>
            <a:spLocks noGrp="1"/>
          </p:cNvSpPr>
          <p:nvPr>
            <p:ph idx="1"/>
          </p:nvPr>
        </p:nvSpPr>
        <p:spPr>
          <a:xfrm>
            <a:off x="838200" y="1792706"/>
            <a:ext cx="10972800" cy="4876800"/>
          </a:xfrm>
        </p:spPr>
        <p:txBody>
          <a:bodyPr>
            <a:normAutofit/>
          </a:bodyPr>
          <a:lstStyle/>
          <a:p>
            <a:pPr marL="0" indent="0">
              <a:buNone/>
            </a:pPr>
            <a:r>
              <a:rPr lang="en-US" b="1" u="sng" dirty="0"/>
              <a:t>Please send your questions now</a:t>
            </a:r>
          </a:p>
          <a:p>
            <a:r>
              <a:rPr lang="en-US" dirty="0"/>
              <a:t>Use the “Conversation” box to submit questions</a:t>
            </a:r>
          </a:p>
          <a:p>
            <a:r>
              <a:rPr lang="en-US" dirty="0"/>
              <a:t>Submitted questions are records under the RTKL</a:t>
            </a:r>
          </a:p>
          <a:p>
            <a:r>
              <a:rPr lang="en-US" dirty="0"/>
              <a:t>After the webinar ends:</a:t>
            </a:r>
          </a:p>
          <a:p>
            <a:pPr lvl="1">
              <a:buFont typeface="Wingdings" panose="05000000000000000000" pitchFamily="2" charset="2"/>
              <a:buChar char="§"/>
            </a:pPr>
            <a:r>
              <a:rPr lang="en-US" dirty="0"/>
              <a:t>Email </a:t>
            </a:r>
            <a:r>
              <a:rPr lang="en-US" dirty="0">
                <a:hlinkClick r:id="rId3"/>
              </a:rPr>
              <a:t>openrecords@pa.gov</a:t>
            </a:r>
            <a:r>
              <a:rPr lang="en-US" dirty="0"/>
              <a:t> or call 717-346-9903</a:t>
            </a:r>
          </a:p>
          <a:p>
            <a:r>
              <a:rPr lang="en-US" dirty="0"/>
              <a:t>OOR website has resources for agencies &amp; requesters</a:t>
            </a:r>
          </a:p>
          <a:p>
            <a:pPr lvl="1">
              <a:buFont typeface="Wingdings" panose="05000000000000000000" pitchFamily="2" charset="2"/>
              <a:buChar char="§"/>
            </a:pPr>
            <a:r>
              <a:rPr lang="en-US" dirty="0">
                <a:hlinkClick r:id="rId4"/>
              </a:rPr>
              <a:t>https://www.openrecords.pa.gov/</a:t>
            </a:r>
            <a:endParaRPr lang="en-US" dirty="0"/>
          </a:p>
        </p:txBody>
      </p:sp>
    </p:spTree>
    <p:custDataLst>
      <p:tags r:id="rId1"/>
    </p:custDataLst>
    <p:extLst>
      <p:ext uri="{BB962C8B-B14F-4D97-AF65-F5344CB8AC3E}">
        <p14:creationId xmlns:p14="http://schemas.microsoft.com/office/powerpoint/2010/main" val="3235211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DC441-9EAF-4C37-8266-23A4D50EFCB9}"/>
              </a:ext>
            </a:extLst>
          </p:cNvPr>
          <p:cNvSpPr>
            <a:spLocks noGrp="1"/>
          </p:cNvSpPr>
          <p:nvPr>
            <p:ph type="title"/>
          </p:nvPr>
        </p:nvSpPr>
        <p:spPr>
          <a:solidFill>
            <a:schemeClr val="accent1"/>
          </a:solidFill>
        </p:spPr>
        <p:txBody>
          <a:bodyPr/>
          <a:lstStyle/>
          <a:p>
            <a:r>
              <a:rPr lang="en-US" b="1" dirty="0">
                <a:solidFill>
                  <a:schemeClr val="bg1"/>
                </a:solidFill>
              </a:rPr>
              <a:t>Why is an affidavit needed  </a:t>
            </a:r>
          </a:p>
        </p:txBody>
      </p:sp>
      <p:sp>
        <p:nvSpPr>
          <p:cNvPr id="3" name="Content Placeholder 2">
            <a:extLst>
              <a:ext uri="{FF2B5EF4-FFF2-40B4-BE49-F238E27FC236}">
                <a16:creationId xmlns:a16="http://schemas.microsoft.com/office/drawing/2014/main" id="{1C935172-7DC8-45A7-8C86-0BEAFBF44AAC}"/>
              </a:ext>
            </a:extLst>
          </p:cNvPr>
          <p:cNvSpPr>
            <a:spLocks noGrp="1"/>
          </p:cNvSpPr>
          <p:nvPr>
            <p:ph idx="1"/>
          </p:nvPr>
        </p:nvSpPr>
        <p:spPr/>
        <p:txBody>
          <a:bodyPr>
            <a:normAutofit/>
          </a:bodyPr>
          <a:lstStyle/>
          <a:p>
            <a:r>
              <a:rPr lang="en-US" dirty="0"/>
              <a:t>The burden is on the agency to show why the records should not be released.  </a:t>
            </a:r>
            <a:r>
              <a:rPr lang="en-US" u="sng" dirty="0"/>
              <a:t>See</a:t>
            </a:r>
            <a:r>
              <a:rPr lang="en-US" dirty="0"/>
              <a:t> 65 P.S. § 67.708(a).</a:t>
            </a:r>
            <a:br>
              <a:rPr lang="en-US" dirty="0"/>
            </a:br>
            <a:endParaRPr lang="en-US" dirty="0"/>
          </a:p>
          <a:p>
            <a:r>
              <a:rPr lang="en-US" dirty="0"/>
              <a:t>Affidavits are how an agency details and supports why an exemption applies to a certain record.  It is evidence. </a:t>
            </a:r>
          </a:p>
          <a:p>
            <a:pPr lvl="2"/>
            <a:r>
              <a:rPr lang="en-US" dirty="0"/>
              <a:t>Testimonial affidavits found to be relevant and credible may provide sufficient evidence in support of a claimed exemption. </a:t>
            </a:r>
            <a:r>
              <a:rPr lang="en-US" u="sng" dirty="0"/>
              <a:t>Heavens v. Pa. Dep’t of Envtl. Prot</a:t>
            </a:r>
            <a:r>
              <a:rPr lang="en-US" dirty="0"/>
              <a:t>., 65 A.3d 1069, 1073 (Pa.Cmwlth 2013).</a:t>
            </a:r>
            <a:br>
              <a:rPr lang="en-US" dirty="0"/>
            </a:br>
            <a:endParaRPr lang="en-US" dirty="0"/>
          </a:p>
          <a:p>
            <a:r>
              <a:rPr lang="en-US" dirty="0"/>
              <a:t>Same weight as verbal testimony at a hearing.</a:t>
            </a:r>
          </a:p>
        </p:txBody>
      </p:sp>
    </p:spTree>
    <p:extLst>
      <p:ext uri="{BB962C8B-B14F-4D97-AF65-F5344CB8AC3E}">
        <p14:creationId xmlns:p14="http://schemas.microsoft.com/office/powerpoint/2010/main" val="756254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DC441-9EAF-4C37-8266-23A4D50EFCB9}"/>
              </a:ext>
            </a:extLst>
          </p:cNvPr>
          <p:cNvSpPr>
            <a:spLocks noGrp="1"/>
          </p:cNvSpPr>
          <p:nvPr>
            <p:ph type="title"/>
          </p:nvPr>
        </p:nvSpPr>
        <p:spPr>
          <a:solidFill>
            <a:schemeClr val="accent1"/>
          </a:solidFill>
        </p:spPr>
        <p:txBody>
          <a:bodyPr/>
          <a:lstStyle/>
          <a:p>
            <a:r>
              <a:rPr lang="en-US" b="1" dirty="0">
                <a:solidFill>
                  <a:schemeClr val="bg1"/>
                </a:solidFill>
              </a:rPr>
              <a:t>Why is an affidavit needed  </a:t>
            </a:r>
          </a:p>
        </p:txBody>
      </p:sp>
      <p:sp>
        <p:nvSpPr>
          <p:cNvPr id="3" name="Content Placeholder 2">
            <a:extLst>
              <a:ext uri="{FF2B5EF4-FFF2-40B4-BE49-F238E27FC236}">
                <a16:creationId xmlns:a16="http://schemas.microsoft.com/office/drawing/2014/main" id="{1C935172-7DC8-45A7-8C86-0BEAFBF44AAC}"/>
              </a:ext>
            </a:extLst>
          </p:cNvPr>
          <p:cNvSpPr>
            <a:spLocks noGrp="1"/>
          </p:cNvSpPr>
          <p:nvPr>
            <p:ph idx="1"/>
          </p:nvPr>
        </p:nvSpPr>
        <p:spPr/>
        <p:txBody>
          <a:bodyPr>
            <a:normAutofit/>
          </a:bodyPr>
          <a:lstStyle/>
          <a:p>
            <a:r>
              <a:rPr lang="en-US" dirty="0"/>
              <a:t>If the agency fails to file a sufficient affidavit (evidence) in support of its legal argument, it will likely fail to meet the burden.  </a:t>
            </a:r>
            <a:br>
              <a:rPr lang="en-US" dirty="0"/>
            </a:br>
            <a:endParaRPr lang="en-US" dirty="0"/>
          </a:p>
          <a:p>
            <a:pPr marL="0" indent="0">
              <a:buNone/>
            </a:pPr>
            <a:r>
              <a:rPr lang="en-US" b="1" u="sng" dirty="0"/>
              <a:t>Practice Tip</a:t>
            </a:r>
            <a:r>
              <a:rPr lang="en-US" dirty="0"/>
              <a:t>:  When an agency files an argument with the OOR alleging that a record is exempt or does not exist, it should </a:t>
            </a:r>
            <a:r>
              <a:rPr lang="en-US" b="1" u="sng" dirty="0"/>
              <a:t>always</a:t>
            </a:r>
            <a:r>
              <a:rPr lang="en-US" dirty="0"/>
              <a:t> be supported by an affidavit.</a:t>
            </a:r>
            <a:br>
              <a:rPr lang="en-US" dirty="0"/>
            </a:br>
            <a:endParaRPr lang="en-US" dirty="0"/>
          </a:p>
          <a:p>
            <a:r>
              <a:rPr lang="en-US" dirty="0"/>
              <a:t>The same standard applies to third party direct interest participants.  It is good practice to tell third parties that they will also need to file an affidavit in support of any legal argument. </a:t>
            </a:r>
          </a:p>
        </p:txBody>
      </p:sp>
    </p:spTree>
    <p:extLst>
      <p:ext uri="{BB962C8B-B14F-4D97-AF65-F5344CB8AC3E}">
        <p14:creationId xmlns:p14="http://schemas.microsoft.com/office/powerpoint/2010/main" val="3812381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F1307-3B76-430C-94AE-1978E73F5EB7}"/>
              </a:ext>
            </a:extLst>
          </p:cNvPr>
          <p:cNvSpPr>
            <a:spLocks noGrp="1"/>
          </p:cNvSpPr>
          <p:nvPr>
            <p:ph type="title"/>
          </p:nvPr>
        </p:nvSpPr>
        <p:spPr>
          <a:solidFill>
            <a:schemeClr val="accent1"/>
          </a:solidFill>
        </p:spPr>
        <p:txBody>
          <a:bodyPr/>
          <a:lstStyle/>
          <a:p>
            <a:r>
              <a:rPr lang="en-US" b="1" dirty="0">
                <a:solidFill>
                  <a:schemeClr val="bg1"/>
                </a:solidFill>
              </a:rPr>
              <a:t>What is an affidavit </a:t>
            </a:r>
            <a:endParaRPr lang="en-US" dirty="0"/>
          </a:p>
        </p:txBody>
      </p:sp>
      <p:sp>
        <p:nvSpPr>
          <p:cNvPr id="3" name="Content Placeholder 2">
            <a:extLst>
              <a:ext uri="{FF2B5EF4-FFF2-40B4-BE49-F238E27FC236}">
                <a16:creationId xmlns:a16="http://schemas.microsoft.com/office/drawing/2014/main" id="{07B70684-5038-437F-BE77-9AED50260440}"/>
              </a:ext>
            </a:extLst>
          </p:cNvPr>
          <p:cNvSpPr>
            <a:spLocks noGrp="1"/>
          </p:cNvSpPr>
          <p:nvPr>
            <p:ph idx="1"/>
          </p:nvPr>
        </p:nvSpPr>
        <p:spPr/>
        <p:txBody>
          <a:bodyPr>
            <a:normAutofit fontScale="85000" lnSpcReduction="20000"/>
          </a:bodyPr>
          <a:lstStyle/>
          <a:p>
            <a:r>
              <a:rPr lang="en-US" dirty="0"/>
              <a:t>An affidavit is a </a:t>
            </a:r>
            <a:r>
              <a:rPr lang="en-US" b="1" u="sng" dirty="0"/>
              <a:t>factual</a:t>
            </a:r>
            <a:r>
              <a:rPr lang="en-US" dirty="0"/>
              <a:t> statement made under oath or penalty of perjury.  It claims that </a:t>
            </a:r>
            <a:r>
              <a:rPr lang="en-US" b="1" u="sng" dirty="0"/>
              <a:t>a fact</a:t>
            </a:r>
            <a:r>
              <a:rPr lang="en-US" dirty="0"/>
              <a:t> – or </a:t>
            </a:r>
            <a:r>
              <a:rPr lang="en-US" b="1" u="sng" dirty="0"/>
              <a:t>set of facts</a:t>
            </a:r>
            <a:r>
              <a:rPr lang="en-US" dirty="0"/>
              <a:t> – is true to the best of the affiant’s knowledge. </a:t>
            </a:r>
            <a:br>
              <a:rPr lang="en-US" dirty="0"/>
            </a:br>
            <a:endParaRPr lang="en-US" dirty="0"/>
          </a:p>
          <a:p>
            <a:pPr lvl="1"/>
            <a:r>
              <a:rPr lang="en-US" dirty="0"/>
              <a:t>A </a:t>
            </a:r>
            <a:r>
              <a:rPr lang="en-US" b="1" dirty="0"/>
              <a:t>fact</a:t>
            </a:r>
            <a:r>
              <a:rPr lang="en-US" dirty="0"/>
              <a:t> is a statement that can be proven true or false; a statement that can be verified objectively or proven. </a:t>
            </a:r>
            <a:endParaRPr lang="en-US" b="1" dirty="0"/>
          </a:p>
          <a:p>
            <a:pPr lvl="2"/>
            <a:r>
              <a:rPr lang="en-US" dirty="0"/>
              <a:t>The email was sent on May 10, 2020, at 4 p.m.</a:t>
            </a:r>
          </a:p>
          <a:p>
            <a:pPr lvl="2"/>
            <a:r>
              <a:rPr lang="en-US" dirty="0"/>
              <a:t>The letter was only read by John Doe and Jill Smith.  It was not shared with anyone else.</a:t>
            </a:r>
          </a:p>
          <a:p>
            <a:pPr marL="914400" lvl="2" indent="0">
              <a:buNone/>
            </a:pPr>
            <a:endParaRPr lang="en-US" dirty="0"/>
          </a:p>
          <a:p>
            <a:pPr lvl="1"/>
            <a:r>
              <a:rPr lang="en-US" dirty="0"/>
              <a:t>It is a </a:t>
            </a:r>
            <a:r>
              <a:rPr lang="en-US" b="1" u="sng" dirty="0"/>
              <a:t>factual</a:t>
            </a:r>
            <a:r>
              <a:rPr lang="en-US" dirty="0"/>
              <a:t> statement, not a legal argument.</a:t>
            </a:r>
          </a:p>
          <a:p>
            <a:pPr lvl="2"/>
            <a:r>
              <a:rPr lang="en-US" dirty="0"/>
              <a:t>Fact: The email was sent on May 10, 2020, at 4 p.m.</a:t>
            </a:r>
          </a:p>
          <a:p>
            <a:pPr lvl="2"/>
            <a:r>
              <a:rPr lang="en-US" dirty="0"/>
              <a:t>Argument:  The email is not a public record because it is exempt as an investigative record.  </a:t>
            </a:r>
            <a:br>
              <a:rPr lang="en-US" dirty="0"/>
            </a:br>
            <a:endParaRPr lang="en-US" dirty="0"/>
          </a:p>
          <a:p>
            <a:pPr lvl="1"/>
            <a:r>
              <a:rPr lang="en-US" dirty="0"/>
              <a:t>Legal conclusions, arguments, and affiant opinions should be made in the letter brief, not the affidavit.  Only </a:t>
            </a:r>
            <a:r>
              <a:rPr lang="en-US" b="1" u="sng" dirty="0"/>
              <a:t>facts</a:t>
            </a:r>
            <a:r>
              <a:rPr lang="en-US" dirty="0"/>
              <a:t> in the affidavit. Don’t argue your case in the affidavit.</a:t>
            </a:r>
            <a:br>
              <a:rPr lang="en-US" dirty="0"/>
            </a:br>
            <a:endParaRPr lang="en-US" b="1" u="sng" dirty="0"/>
          </a:p>
          <a:p>
            <a:pPr lvl="1"/>
            <a:r>
              <a:rPr lang="en-US" dirty="0"/>
              <a:t>The affidavit supports the legal arguments with </a:t>
            </a:r>
            <a:r>
              <a:rPr lang="en-US" b="1" u="sng" dirty="0"/>
              <a:t>facts</a:t>
            </a:r>
            <a:r>
              <a:rPr lang="en-US" dirty="0"/>
              <a:t>; it should not make the legal arguments.  </a:t>
            </a:r>
          </a:p>
        </p:txBody>
      </p:sp>
    </p:spTree>
    <p:extLst>
      <p:ext uri="{BB962C8B-B14F-4D97-AF65-F5344CB8AC3E}">
        <p14:creationId xmlns:p14="http://schemas.microsoft.com/office/powerpoint/2010/main" val="2214266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A0B88-2D31-4AD7-AED5-32B58A003BB2}"/>
              </a:ext>
            </a:extLst>
          </p:cNvPr>
          <p:cNvSpPr>
            <a:spLocks noGrp="1"/>
          </p:cNvSpPr>
          <p:nvPr>
            <p:ph type="title"/>
          </p:nvPr>
        </p:nvSpPr>
        <p:spPr>
          <a:xfrm>
            <a:off x="838200" y="408668"/>
            <a:ext cx="10515600" cy="1325563"/>
          </a:xfrm>
          <a:solidFill>
            <a:schemeClr val="accent1"/>
          </a:solidFill>
        </p:spPr>
        <p:txBody>
          <a:bodyPr/>
          <a:lstStyle/>
          <a:p>
            <a:r>
              <a:rPr lang="en-US" b="1" dirty="0">
                <a:solidFill>
                  <a:schemeClr val="bg1"/>
                </a:solidFill>
              </a:rPr>
              <a:t>What is an affidavit: Fact vs. Conclusion </a:t>
            </a:r>
            <a:r>
              <a:rPr lang="en-US" dirty="0"/>
              <a:t>	</a:t>
            </a:r>
          </a:p>
        </p:txBody>
      </p:sp>
      <p:sp>
        <p:nvSpPr>
          <p:cNvPr id="3" name="Content Placeholder 2">
            <a:extLst>
              <a:ext uri="{FF2B5EF4-FFF2-40B4-BE49-F238E27FC236}">
                <a16:creationId xmlns:a16="http://schemas.microsoft.com/office/drawing/2014/main" id="{3CAEE394-753A-4E97-8220-EADCE477987C}"/>
              </a:ext>
            </a:extLst>
          </p:cNvPr>
          <p:cNvSpPr>
            <a:spLocks noGrp="1"/>
          </p:cNvSpPr>
          <p:nvPr>
            <p:ph idx="1"/>
          </p:nvPr>
        </p:nvSpPr>
        <p:spPr/>
        <p:txBody>
          <a:bodyPr>
            <a:normAutofit/>
          </a:bodyPr>
          <a:lstStyle/>
          <a:p>
            <a:r>
              <a:rPr lang="en-US" dirty="0"/>
              <a:t>It is a factual statement not a conclusion – (conclusory).</a:t>
            </a:r>
          </a:p>
          <a:p>
            <a:endParaRPr lang="en-US" dirty="0"/>
          </a:p>
          <a:p>
            <a:pPr lvl="1"/>
            <a:r>
              <a:rPr lang="en-US" i="1" u="sng" dirty="0"/>
              <a:t>Factual</a:t>
            </a:r>
            <a:r>
              <a:rPr lang="en-US" dirty="0"/>
              <a:t>: The requested email was deleted on April 7, 2018 as part of the County’s record retention policy. 	</a:t>
            </a:r>
          </a:p>
          <a:p>
            <a:pPr lvl="1"/>
            <a:r>
              <a:rPr lang="en-US" i="1" u="sng" dirty="0"/>
              <a:t>Conclusory</a:t>
            </a:r>
            <a:r>
              <a:rPr lang="en-US" dirty="0"/>
              <a:t>:  The requested email does not exist.</a:t>
            </a:r>
          </a:p>
          <a:p>
            <a:endParaRPr lang="en-US" dirty="0"/>
          </a:p>
          <a:p>
            <a:pPr lvl="1"/>
            <a:r>
              <a:rPr lang="en-US" i="1" u="sng" dirty="0"/>
              <a:t>Factual</a:t>
            </a:r>
            <a:r>
              <a:rPr lang="en-US" dirty="0"/>
              <a:t>: The requested document contains the social security number of John Doe.</a:t>
            </a:r>
          </a:p>
          <a:p>
            <a:pPr lvl="1"/>
            <a:r>
              <a:rPr lang="en-US" u="sng" dirty="0"/>
              <a:t>Legal Argument/Conclusory</a:t>
            </a:r>
            <a:r>
              <a:rPr lang="en-US" dirty="0"/>
              <a:t>: The record is exempt under § 708(b)(6) because it contains personal information that is exempt. </a:t>
            </a:r>
          </a:p>
          <a:p>
            <a:endParaRPr lang="en-US" dirty="0"/>
          </a:p>
        </p:txBody>
      </p:sp>
    </p:spTree>
    <p:extLst>
      <p:ext uri="{BB962C8B-B14F-4D97-AF65-F5344CB8AC3E}">
        <p14:creationId xmlns:p14="http://schemas.microsoft.com/office/powerpoint/2010/main" val="2797617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A0B88-2D31-4AD7-AED5-32B58A003BB2}"/>
              </a:ext>
            </a:extLst>
          </p:cNvPr>
          <p:cNvSpPr>
            <a:spLocks noGrp="1"/>
          </p:cNvSpPr>
          <p:nvPr>
            <p:ph type="title"/>
          </p:nvPr>
        </p:nvSpPr>
        <p:spPr>
          <a:xfrm>
            <a:off x="838200" y="408668"/>
            <a:ext cx="10515600" cy="1325563"/>
          </a:xfrm>
          <a:solidFill>
            <a:schemeClr val="accent1"/>
          </a:solidFill>
        </p:spPr>
        <p:txBody>
          <a:bodyPr/>
          <a:lstStyle/>
          <a:p>
            <a:r>
              <a:rPr lang="en-US" b="1" dirty="0">
                <a:solidFill>
                  <a:schemeClr val="bg1"/>
                </a:solidFill>
              </a:rPr>
              <a:t>What is an affidavit: Fact vs. Conclusion </a:t>
            </a:r>
            <a:r>
              <a:rPr lang="en-US" dirty="0"/>
              <a:t>	</a:t>
            </a:r>
          </a:p>
        </p:txBody>
      </p:sp>
      <p:sp>
        <p:nvSpPr>
          <p:cNvPr id="3" name="Content Placeholder 2">
            <a:extLst>
              <a:ext uri="{FF2B5EF4-FFF2-40B4-BE49-F238E27FC236}">
                <a16:creationId xmlns:a16="http://schemas.microsoft.com/office/drawing/2014/main" id="{3CAEE394-753A-4E97-8220-EADCE477987C}"/>
              </a:ext>
            </a:extLst>
          </p:cNvPr>
          <p:cNvSpPr>
            <a:spLocks noGrp="1"/>
          </p:cNvSpPr>
          <p:nvPr>
            <p:ph idx="1"/>
          </p:nvPr>
        </p:nvSpPr>
        <p:spPr/>
        <p:txBody>
          <a:bodyPr>
            <a:normAutofit lnSpcReduction="10000"/>
          </a:bodyPr>
          <a:lstStyle/>
          <a:p>
            <a:pPr lvl="1"/>
            <a:r>
              <a:rPr lang="en-US" i="1" u="sng" dirty="0"/>
              <a:t>Conclusory</a:t>
            </a:r>
            <a:r>
              <a:rPr lang="en-US" dirty="0"/>
              <a:t>:  The requested lists of weapons/ammo purchased will jeopardize public or personal safety.</a:t>
            </a:r>
          </a:p>
          <a:p>
            <a:pPr lvl="1"/>
            <a:endParaRPr lang="en-US" dirty="0"/>
          </a:p>
          <a:p>
            <a:pPr lvl="1"/>
            <a:r>
              <a:rPr lang="en-US" dirty="0"/>
              <a:t>Fact Supported Conclusion:  Disclosure of the weapons available to Officers would severely jeopardize our police department’s ability to defend itself and our citizenry in episodes involving public safety.  </a:t>
            </a:r>
            <a:r>
              <a:rPr lang="en-US" b="1" dirty="0"/>
              <a:t>[Why a threat]</a:t>
            </a:r>
            <a:r>
              <a:rPr lang="en-US" dirty="0"/>
              <a:t> Should this information be provided, every potential criminal who wishes to read the response would know exactly how many weapons and the types of weapons that are available to Kingston for use by the police.  </a:t>
            </a:r>
            <a:r>
              <a:rPr lang="en-US" b="1" dirty="0"/>
              <a:t>[How would this create a threat] </a:t>
            </a:r>
            <a:r>
              <a:rPr lang="en-US" dirty="0"/>
              <a:t>This would provide criminals with an opportunity to select armaments that criminals consider superior or more lethal than weapons available to our department.  </a:t>
            </a:r>
            <a:r>
              <a:rPr lang="en-US" b="1" dirty="0"/>
              <a:t>[How does it relate to the current request]</a:t>
            </a:r>
            <a:r>
              <a:rPr lang="en-US" dirty="0"/>
              <a:t>. This ties into the request concerning ammunition.  The Police Department sees the disclosure of this type of information as a threat to public safety.  </a:t>
            </a:r>
          </a:p>
          <a:p>
            <a:endParaRPr lang="en-US" dirty="0"/>
          </a:p>
          <a:p>
            <a:endParaRPr lang="en-US" dirty="0"/>
          </a:p>
        </p:txBody>
      </p:sp>
    </p:spTree>
    <p:extLst>
      <p:ext uri="{BB962C8B-B14F-4D97-AF65-F5344CB8AC3E}">
        <p14:creationId xmlns:p14="http://schemas.microsoft.com/office/powerpoint/2010/main" val="1068537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B2B64-6676-4AE7-AD50-177FE16C5C6C}"/>
              </a:ext>
            </a:extLst>
          </p:cNvPr>
          <p:cNvSpPr>
            <a:spLocks noGrp="1"/>
          </p:cNvSpPr>
          <p:nvPr>
            <p:ph type="title"/>
          </p:nvPr>
        </p:nvSpPr>
        <p:spPr>
          <a:solidFill>
            <a:schemeClr val="accent1"/>
          </a:solidFill>
        </p:spPr>
        <p:txBody>
          <a:bodyPr/>
          <a:lstStyle/>
          <a:p>
            <a:r>
              <a:rPr lang="en-US" b="1" dirty="0">
                <a:solidFill>
                  <a:schemeClr val="bg1"/>
                </a:solidFill>
              </a:rPr>
              <a:t>Writing an affidavit: Pre-Drafting</a:t>
            </a:r>
            <a:endParaRPr lang="en-US" dirty="0"/>
          </a:p>
        </p:txBody>
      </p:sp>
      <p:sp>
        <p:nvSpPr>
          <p:cNvPr id="3" name="Content Placeholder 2">
            <a:extLst>
              <a:ext uri="{FF2B5EF4-FFF2-40B4-BE49-F238E27FC236}">
                <a16:creationId xmlns:a16="http://schemas.microsoft.com/office/drawing/2014/main" id="{A1E7132C-2AFE-4196-8D12-34F4F9E7052B}"/>
              </a:ext>
            </a:extLst>
          </p:cNvPr>
          <p:cNvSpPr>
            <a:spLocks noGrp="1"/>
          </p:cNvSpPr>
          <p:nvPr>
            <p:ph idx="1"/>
          </p:nvPr>
        </p:nvSpPr>
        <p:spPr>
          <a:xfrm>
            <a:off x="849086" y="1840140"/>
            <a:ext cx="10515600" cy="4351338"/>
          </a:xfrm>
        </p:spPr>
        <p:txBody>
          <a:bodyPr>
            <a:normAutofit fontScale="77500" lnSpcReduction="20000"/>
          </a:bodyPr>
          <a:lstStyle/>
          <a:p>
            <a:r>
              <a:rPr lang="en-US" dirty="0"/>
              <a:t>Put yourself in the place of the AO.</a:t>
            </a:r>
          </a:p>
          <a:p>
            <a:r>
              <a:rPr lang="en-US" dirty="0"/>
              <a:t>The AO probably does not know:</a:t>
            </a:r>
          </a:p>
          <a:p>
            <a:pPr lvl="1"/>
            <a:r>
              <a:rPr lang="en-US" dirty="0"/>
              <a:t>the facts or history of your case</a:t>
            </a:r>
          </a:p>
          <a:p>
            <a:pPr lvl="1"/>
            <a:r>
              <a:rPr lang="en-US" dirty="0"/>
              <a:t>acronyms or specialized terms your agency uses </a:t>
            </a:r>
          </a:p>
          <a:p>
            <a:pPr lvl="1"/>
            <a:r>
              <a:rPr lang="en-US" dirty="0"/>
              <a:t>special or unusual circumstances surround the request</a:t>
            </a:r>
          </a:p>
          <a:p>
            <a:pPr lvl="1"/>
            <a:r>
              <a:rPr lang="en-US" dirty="0"/>
              <a:t>what your agency calls or names records/files (Loan Application = Form 27B)</a:t>
            </a:r>
          </a:p>
          <a:p>
            <a:pPr lvl="1"/>
            <a:r>
              <a:rPr lang="en-US" dirty="0"/>
              <a:t>the contents of the records</a:t>
            </a:r>
          </a:p>
          <a:p>
            <a:pPr lvl="1"/>
            <a:r>
              <a:rPr lang="en-US" dirty="0"/>
              <a:t>the agency filing and backup system</a:t>
            </a:r>
          </a:p>
          <a:p>
            <a:pPr lvl="1"/>
            <a:r>
              <a:rPr lang="en-US" dirty="0"/>
              <a:t>the agency’s retention schedule/policy </a:t>
            </a:r>
          </a:p>
          <a:p>
            <a:pPr lvl="1"/>
            <a:r>
              <a:rPr lang="en-US" dirty="0"/>
              <a:t>unique nature of documents</a:t>
            </a:r>
          </a:p>
          <a:p>
            <a:pPr lvl="1"/>
            <a:r>
              <a:rPr lang="en-US" dirty="0"/>
              <a:t>terms of art used in a particular field</a:t>
            </a:r>
          </a:p>
          <a:p>
            <a:r>
              <a:rPr lang="en-US" dirty="0"/>
              <a:t>The AO only needs to know what is applicable to the case. </a:t>
            </a:r>
          </a:p>
          <a:p>
            <a:pPr lvl="1"/>
            <a:r>
              <a:rPr lang="en-US" dirty="0"/>
              <a:t>For example, the AO doesn’t need to know irrelevant details surrounding the records or the relationship between the agency and requester</a:t>
            </a:r>
          </a:p>
          <a:p>
            <a:pPr lvl="0"/>
            <a:r>
              <a:rPr lang="en-US" dirty="0"/>
              <a:t>Tell a story – Be a Guide</a:t>
            </a:r>
          </a:p>
        </p:txBody>
      </p:sp>
    </p:spTree>
    <p:extLst>
      <p:ext uri="{BB962C8B-B14F-4D97-AF65-F5344CB8AC3E}">
        <p14:creationId xmlns:p14="http://schemas.microsoft.com/office/powerpoint/2010/main" val="11039247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9"/>
</p:tagLst>
</file>

<file path=ppt/tags/tag2.xml><?xml version="1.0" encoding="utf-8"?>
<p:tagLst xmlns:a="http://schemas.openxmlformats.org/drawingml/2006/main" xmlns:r="http://schemas.openxmlformats.org/officeDocument/2006/relationships" xmlns:p="http://schemas.openxmlformats.org/presentationml/2006/main">
  <p:tag name="TIMING" val="|0.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9181</TotalTime>
  <Words>2704</Words>
  <Application>Microsoft Office PowerPoint</Application>
  <PresentationFormat>Widescreen</PresentationFormat>
  <Paragraphs>233</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Verdana</vt:lpstr>
      <vt:lpstr>Wingdings</vt:lpstr>
      <vt:lpstr>Office Theme</vt:lpstr>
      <vt:lpstr>PowerPoint Presentation</vt:lpstr>
      <vt:lpstr>Submitting Evidence in an OOR Appeal Nathanael Byerly, Deputy Director Kyle Applegate, Chief Counsel</vt:lpstr>
      <vt:lpstr>Introduction </vt:lpstr>
      <vt:lpstr>Why is an affidavit needed  </vt:lpstr>
      <vt:lpstr>Why is an affidavit needed  </vt:lpstr>
      <vt:lpstr>What is an affidavit </vt:lpstr>
      <vt:lpstr>What is an affidavit: Fact vs. Conclusion  </vt:lpstr>
      <vt:lpstr>What is an affidavit: Fact vs. Conclusion  </vt:lpstr>
      <vt:lpstr>Writing an affidavit: Pre-Drafting</vt:lpstr>
      <vt:lpstr>Writing an affidavit: Structure </vt:lpstr>
      <vt:lpstr>Writing an affidavit: Structure </vt:lpstr>
      <vt:lpstr>Writing an affidavit: The affiant </vt:lpstr>
      <vt:lpstr>Writing an affidavit: Drafting </vt:lpstr>
      <vt:lpstr>Writing an affidavit: Examples  </vt:lpstr>
      <vt:lpstr>Writing an affidavit: Examples Moore v. Department of Corrections, 2017 Pa. Commw. Unpub. LEXIS 704, 177 A.3d 1073   </vt:lpstr>
      <vt:lpstr>PowerPoint Presentation</vt:lpstr>
      <vt:lpstr>PowerPoint Presentation</vt:lpstr>
      <vt:lpstr>PowerPoint Presentation</vt:lpstr>
      <vt:lpstr>Final Determination: Example</vt:lpstr>
      <vt:lpstr>Final Determination: Example</vt:lpstr>
      <vt:lpstr>Final Determination: Example</vt:lpstr>
      <vt:lpstr>Writing an affidavit: Examples  </vt:lpstr>
      <vt:lpstr>Writing an affidavit: Examples Gregg Twp. v. Grove, 2018 Pa.Commw.Unpub. LEXIS 343; 2018 WL 3097074</vt:lpstr>
      <vt:lpstr>Writing an Affidavit: Editing</vt:lpstr>
      <vt:lpstr>Follow-up from the AO  </vt:lpstr>
      <vt:lpstr>Court cases and OOR Final Determinations</vt:lpstr>
      <vt:lpstr>Brown v. DOC, 2017 Pa. Commw. Unpub. LEXIS 653, 177 A.3d 1066</vt:lpstr>
      <vt:lpstr>Carey v. Pa. Dep't of Corr., 61 A.3d 367  (Pa. Cmwlth. 2013)</vt:lpstr>
      <vt:lpstr>List of court cases</vt:lpstr>
      <vt:lpstr>Webinar 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record</dc:title>
  <dc:creator>Byerly, Nathanael</dc:creator>
  <cp:lastModifiedBy>Sostar, Janelle K</cp:lastModifiedBy>
  <cp:revision>246</cp:revision>
  <cp:lastPrinted>2019-03-13T18:08:27Z</cp:lastPrinted>
  <dcterms:created xsi:type="dcterms:W3CDTF">2018-07-18T16:26:51Z</dcterms:created>
  <dcterms:modified xsi:type="dcterms:W3CDTF">2022-03-14T17:54:36Z</dcterms:modified>
</cp:coreProperties>
</file>